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sldIdLst>
    <p:sldId id="256" r:id="rId2"/>
    <p:sldId id="300" r:id="rId3"/>
    <p:sldId id="328" r:id="rId4"/>
    <p:sldId id="271" r:id="rId5"/>
    <p:sldId id="304" r:id="rId6"/>
    <p:sldId id="306" r:id="rId7"/>
    <p:sldId id="307" r:id="rId8"/>
    <p:sldId id="308" r:id="rId9"/>
    <p:sldId id="329" r:id="rId10"/>
    <p:sldId id="311" r:id="rId11"/>
    <p:sldId id="309" r:id="rId12"/>
    <p:sldId id="310" r:id="rId13"/>
    <p:sldId id="312" r:id="rId14"/>
    <p:sldId id="330" r:id="rId15"/>
    <p:sldId id="314" r:id="rId16"/>
    <p:sldId id="316" r:id="rId17"/>
    <p:sldId id="313" r:id="rId18"/>
    <p:sldId id="317" r:id="rId19"/>
    <p:sldId id="327" r:id="rId20"/>
    <p:sldId id="318" r:id="rId21"/>
    <p:sldId id="323" r:id="rId22"/>
    <p:sldId id="324" r:id="rId23"/>
    <p:sldId id="325" r:id="rId24"/>
    <p:sldId id="326" r:id="rId25"/>
    <p:sldId id="331" r:id="rId26"/>
    <p:sldId id="332" r:id="rId27"/>
    <p:sldId id="333" r:id="rId28"/>
    <p:sldId id="334" r:id="rId29"/>
    <p:sldId id="336" r:id="rId30"/>
    <p:sldId id="315" r:id="rId31"/>
    <p:sldId id="321" r:id="rId32"/>
    <p:sldId id="337" r:id="rId33"/>
    <p:sldId id="319" r:id="rId34"/>
    <p:sldId id="320" r:id="rId35"/>
    <p:sldId id="335" r:id="rId36"/>
    <p:sldId id="261"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7A69"/>
    <a:srgbClr val="CED5D4"/>
    <a:srgbClr val="4F5355"/>
    <a:srgbClr val="697073"/>
    <a:srgbClr val="FE9D30"/>
    <a:srgbClr val="D1A61B"/>
    <a:srgbClr val="B8A489"/>
    <a:srgbClr val="CFA260"/>
    <a:srgbClr val="3D292E"/>
    <a:srgbClr val="A778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9" autoAdjust="0"/>
    <p:restoredTop sz="94660"/>
  </p:normalViewPr>
  <p:slideViewPr>
    <p:cSldViewPr snapToGrid="0">
      <p:cViewPr varScale="1">
        <p:scale>
          <a:sx n="87" d="100"/>
          <a:sy n="87" d="100"/>
        </p:scale>
        <p:origin x="341" y="77"/>
      </p:cViewPr>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AD45DB-4C1C-4CFC-A206-84ECEF943802}" type="datetimeFigureOut">
              <a:rPr lang="zh-CN" altLang="en-US" smtClean="0"/>
              <a:t>2020/1/9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BABC2-6772-4727-AFE1-F6A682502CA6}" type="slidenum">
              <a:rPr lang="zh-CN" altLang="en-US" smtClean="0"/>
              <a:t>‹#›</a:t>
            </a:fld>
            <a:endParaRPr lang="zh-CN" altLang="en-US"/>
          </a:p>
        </p:txBody>
      </p:sp>
    </p:spTree>
    <p:extLst>
      <p:ext uri="{BB962C8B-B14F-4D97-AF65-F5344CB8AC3E}">
        <p14:creationId xmlns:p14="http://schemas.microsoft.com/office/powerpoint/2010/main" val="663628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Ref idx="1001">
        <a:schemeClr val="bg1"/>
      </p:bgRef>
    </p:bg>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a:xfrm>
            <a:off x="0" y="76424"/>
            <a:ext cx="12183414" cy="3465429"/>
          </a:xfrm>
          <a:custGeom>
            <a:avLst/>
            <a:gdLst>
              <a:gd name="connsiteX0" fmla="*/ 0 w 12183414"/>
              <a:gd name="connsiteY0" fmla="*/ 0 h 4074320"/>
              <a:gd name="connsiteX1" fmla="*/ 12183414 w 12183414"/>
              <a:gd name="connsiteY1" fmla="*/ 0 h 4074320"/>
              <a:gd name="connsiteX2" fmla="*/ 12183414 w 12183414"/>
              <a:gd name="connsiteY2" fmla="*/ 3598817 h 4074320"/>
              <a:gd name="connsiteX3" fmla="*/ 12031264 w 12183414"/>
              <a:gd name="connsiteY3" fmla="*/ 3638449 h 4074320"/>
              <a:gd name="connsiteX4" fmla="*/ 8419230 w 12183414"/>
              <a:gd name="connsiteY4" fmla="*/ 4074320 h 4074320"/>
              <a:gd name="connsiteX5" fmla="*/ 445947 w 12183414"/>
              <a:gd name="connsiteY5" fmla="*/ 1728974 h 4074320"/>
              <a:gd name="connsiteX6" fmla="*/ 0 w 12183414"/>
              <a:gd name="connsiteY6" fmla="*/ 1413709 h 40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3414" h="4074320">
                <a:moveTo>
                  <a:pt x="0" y="0"/>
                </a:moveTo>
                <a:lnTo>
                  <a:pt x="12183414" y="0"/>
                </a:lnTo>
                <a:lnTo>
                  <a:pt x="12183414" y="3598817"/>
                </a:lnTo>
                <a:lnTo>
                  <a:pt x="12031264" y="3638449"/>
                </a:lnTo>
                <a:cubicBezTo>
                  <a:pt x="10885027" y="3922198"/>
                  <a:pt x="9672993" y="4074320"/>
                  <a:pt x="8419230" y="4074320"/>
                </a:cubicBezTo>
                <a:cubicBezTo>
                  <a:pt x="5410202" y="4074320"/>
                  <a:pt x="2641524" y="3198099"/>
                  <a:pt x="445947" y="1728974"/>
                </a:cubicBezTo>
                <a:lnTo>
                  <a:pt x="0" y="1413709"/>
                </a:lnTo>
                <a:close/>
              </a:path>
            </a:pathLst>
          </a:custGeom>
          <a:solidFill>
            <a:schemeClr val="tx1">
              <a:lumMod val="85000"/>
              <a:lumOff val="15000"/>
              <a:alpha val="79000"/>
            </a:schemeClr>
          </a:solidFill>
        </p:spPr>
        <p:txBody>
          <a:bodyPr vert="horz" wrap="square" lIns="91440" tIns="45720" rIns="91440" bIns="45720" rtlCol="0">
            <a:noAutofit/>
          </a:bodyPr>
          <a:lstStyle>
            <a:lvl1pPr>
              <a:defRPr lang="zh-CN" altLang="en-US" dirty="0">
                <a:solidFill>
                  <a:schemeClr val="tx1">
                    <a:alpha val="0"/>
                  </a:schemeClr>
                </a:solidFill>
              </a:defRPr>
            </a:lvl1pPr>
            <a:lvl2pPr>
              <a:defRPr lang="zh-CN" altLang="en-US" dirty="0">
                <a:solidFill>
                  <a:schemeClr val="tx1">
                    <a:alpha val="0"/>
                  </a:schemeClr>
                </a:solidFill>
              </a:defRPr>
            </a:lvl2pPr>
            <a:lvl3pPr>
              <a:defRPr lang="zh-CN" altLang="en-US" dirty="0">
                <a:solidFill>
                  <a:schemeClr val="tx1">
                    <a:alpha val="0"/>
                  </a:schemeClr>
                </a:solidFill>
              </a:defRPr>
            </a:lvl3pPr>
            <a:lvl4pPr>
              <a:defRPr lang="zh-CN" altLang="en-US" dirty="0">
                <a:solidFill>
                  <a:schemeClr val="tx1">
                    <a:alpha val="0"/>
                  </a:schemeClr>
                </a:solidFill>
              </a:defRPr>
            </a:lvl4pPr>
            <a:lvl5pPr>
              <a:defRPr lang="zh-CN" altLang="en-US" dirty="0">
                <a:solidFill>
                  <a:schemeClr val="tx1">
                    <a:alpha val="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 </a:t>
            </a:r>
          </a:p>
        </p:txBody>
      </p:sp>
      <p:sp>
        <p:nvSpPr>
          <p:cNvPr id="4" name="任意多边形: 形状 3"/>
          <p:cNvSpPr/>
          <p:nvPr userDrawn="1"/>
        </p:nvSpPr>
        <p:spPr>
          <a:xfrm>
            <a:off x="0" y="1"/>
            <a:ext cx="7345281" cy="3929641"/>
          </a:xfrm>
          <a:custGeom>
            <a:avLst/>
            <a:gdLst>
              <a:gd name="connsiteX0" fmla="*/ 0 w 7345281"/>
              <a:gd name="connsiteY0" fmla="*/ 0 h 4533433"/>
              <a:gd name="connsiteX1" fmla="*/ 6437609 w 7345281"/>
              <a:gd name="connsiteY1" fmla="*/ 0 h 4533433"/>
              <a:gd name="connsiteX2" fmla="*/ 6500931 w 7345281"/>
              <a:gd name="connsiteY2" fmla="*/ 49261 h 4533433"/>
              <a:gd name="connsiteX3" fmla="*/ 7345281 w 7345281"/>
              <a:gd name="connsiteY3" fmla="*/ 1657322 h 4533433"/>
              <a:gd name="connsiteX4" fmla="*/ 2401321 w 7345281"/>
              <a:gd name="connsiteY4" fmla="*/ 4533433 h 4533433"/>
              <a:gd name="connsiteX5" fmla="*/ 44736 w 7345281"/>
              <a:gd name="connsiteY5" fmla="*/ 4186302 h 4533433"/>
              <a:gd name="connsiteX6" fmla="*/ 0 w 7345281"/>
              <a:gd name="connsiteY6" fmla="*/ 4170492 h 453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5281" h="4533433">
                <a:moveTo>
                  <a:pt x="0" y="0"/>
                </a:moveTo>
                <a:lnTo>
                  <a:pt x="6437609" y="0"/>
                </a:lnTo>
                <a:lnTo>
                  <a:pt x="6500931" y="49261"/>
                </a:lnTo>
                <a:cubicBezTo>
                  <a:pt x="7034010" y="508291"/>
                  <a:pt x="7345281" y="1061660"/>
                  <a:pt x="7345281" y="1657322"/>
                </a:cubicBezTo>
                <a:cubicBezTo>
                  <a:pt x="7345281" y="3245754"/>
                  <a:pt x="5131795" y="4533433"/>
                  <a:pt x="2401321" y="4533433"/>
                </a:cubicBezTo>
                <a:cubicBezTo>
                  <a:pt x="1548048" y="4533433"/>
                  <a:pt x="745262" y="4407683"/>
                  <a:pt x="44736" y="4186302"/>
                </a:cubicBezTo>
                <a:lnTo>
                  <a:pt x="0" y="4170492"/>
                </a:lnTo>
                <a:close/>
              </a:path>
            </a:pathLst>
          </a:cu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占位符 18"/>
          <p:cNvSpPr>
            <a:spLocks noGrp="1"/>
          </p:cNvSpPr>
          <p:nvPr>
            <p:ph type="body" sz="quarter" idx="11"/>
          </p:nvPr>
        </p:nvSpPr>
        <p:spPr>
          <a:xfrm>
            <a:off x="-8586" y="0"/>
            <a:ext cx="12192000" cy="3175805"/>
          </a:xfrm>
          <a:custGeom>
            <a:avLst/>
            <a:gdLst>
              <a:gd name="connsiteX0" fmla="*/ 0 w 12192000"/>
              <a:gd name="connsiteY0" fmla="*/ 0 h 3663770"/>
              <a:gd name="connsiteX1" fmla="*/ 12192000 w 12192000"/>
              <a:gd name="connsiteY1" fmla="*/ 0 h 3663770"/>
              <a:gd name="connsiteX2" fmla="*/ 12192000 w 12192000"/>
              <a:gd name="connsiteY2" fmla="*/ 3110054 h 3663770"/>
              <a:gd name="connsiteX3" fmla="*/ 11555619 w 12192000"/>
              <a:gd name="connsiteY3" fmla="*/ 3273969 h 3663770"/>
              <a:gd name="connsiteX4" fmla="*/ 8135230 w 12192000"/>
              <a:gd name="connsiteY4" fmla="*/ 3663770 h 3663770"/>
              <a:gd name="connsiteX5" fmla="*/ 10399 w 12192000"/>
              <a:gd name="connsiteY5" fmla="*/ 1215452 h 3663770"/>
              <a:gd name="connsiteX6" fmla="*/ 0 w 12192000"/>
              <a:gd name="connsiteY6" fmla="*/ 1207896 h 366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63770">
                <a:moveTo>
                  <a:pt x="0" y="0"/>
                </a:moveTo>
                <a:lnTo>
                  <a:pt x="12192000" y="0"/>
                </a:lnTo>
                <a:lnTo>
                  <a:pt x="12192000" y="3110054"/>
                </a:lnTo>
                <a:lnTo>
                  <a:pt x="11555619" y="3273969"/>
                </a:lnTo>
                <a:cubicBezTo>
                  <a:pt x="10466228" y="3528081"/>
                  <a:pt x="9319339" y="3663770"/>
                  <a:pt x="8135230" y="3663770"/>
                </a:cubicBezTo>
                <a:cubicBezTo>
                  <a:pt x="5056546" y="3663770"/>
                  <a:pt x="2229472" y="2746513"/>
                  <a:pt x="10399" y="1215452"/>
                </a:cubicBezTo>
                <a:lnTo>
                  <a:pt x="0" y="1207896"/>
                </a:lnTo>
                <a:close/>
              </a:path>
            </a:pathLst>
          </a:custGeom>
          <a:solidFill>
            <a:schemeClr val="accent1"/>
          </a:solidFill>
        </p:spPr>
        <p:txBody>
          <a:bodyPr wrap="square">
            <a:noAutofit/>
          </a:bodyPr>
          <a:lstStyle>
            <a:lvl1pPr>
              <a:defRPr>
                <a:solidFill>
                  <a:schemeClr val="tx1">
                    <a:alpha val="0"/>
                  </a:schemeClr>
                </a:solidFill>
              </a:defRPr>
            </a:lvl1pPr>
            <a:lvl2pPr>
              <a:defRPr>
                <a:solidFill>
                  <a:schemeClr val="tx1">
                    <a:alpha val="0"/>
                  </a:schemeClr>
                </a:solidFill>
              </a:defRPr>
            </a:lvl2pPr>
            <a:lvl3pPr>
              <a:defRPr>
                <a:solidFill>
                  <a:schemeClr val="tx1">
                    <a:alpha val="0"/>
                  </a:schemeClr>
                </a:solidFill>
              </a:defRPr>
            </a:lvl3pPr>
            <a:lvl4pPr>
              <a:defRPr>
                <a:solidFill>
                  <a:schemeClr val="tx1">
                    <a:alpha val="0"/>
                  </a:schemeClr>
                </a:solidFill>
              </a:defRPr>
            </a:lvl4pPr>
            <a:lvl5pPr>
              <a:defRPr>
                <a:solidFill>
                  <a:schemeClr val="tx1">
                    <a:alpha val="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 name="图片占位符 12"/>
          <p:cNvSpPr>
            <a:spLocks noGrp="1"/>
          </p:cNvSpPr>
          <p:nvPr>
            <p:ph type="pic" sz="quarter" idx="10"/>
          </p:nvPr>
        </p:nvSpPr>
        <p:spPr>
          <a:xfrm>
            <a:off x="-8586" y="0"/>
            <a:ext cx="12192001" cy="3003949"/>
          </a:xfrm>
          <a:custGeom>
            <a:avLst/>
            <a:gdLst>
              <a:gd name="connsiteX0" fmla="*/ 0 w 12192001"/>
              <a:gd name="connsiteY0" fmla="*/ 0 h 3371381"/>
              <a:gd name="connsiteX1" fmla="*/ 12192001 w 12192001"/>
              <a:gd name="connsiteY1" fmla="*/ 0 h 3371381"/>
              <a:gd name="connsiteX2" fmla="*/ 12192001 w 12192001"/>
              <a:gd name="connsiteY2" fmla="*/ 2485422 h 3371381"/>
              <a:gd name="connsiteX3" fmla="*/ 12012872 w 12192001"/>
              <a:gd name="connsiteY3" fmla="*/ 2553908 h 3371381"/>
              <a:gd name="connsiteX4" fmla="*/ 7252852 w 12192001"/>
              <a:gd name="connsiteY4" fmla="*/ 3371381 h 3371381"/>
              <a:gd name="connsiteX5" fmla="*/ 388129 w 12192001"/>
              <a:gd name="connsiteY5" fmla="*/ 1590640 h 3371381"/>
              <a:gd name="connsiteX6" fmla="*/ 0 w 12192001"/>
              <a:gd name="connsiteY6" fmla="*/ 1359471 h 337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3371381">
                <a:moveTo>
                  <a:pt x="0" y="0"/>
                </a:moveTo>
                <a:lnTo>
                  <a:pt x="12192001" y="0"/>
                </a:lnTo>
                <a:lnTo>
                  <a:pt x="12192001" y="2485422"/>
                </a:lnTo>
                <a:lnTo>
                  <a:pt x="12012872" y="2553908"/>
                </a:lnTo>
                <a:cubicBezTo>
                  <a:pt x="10539001" y="3081534"/>
                  <a:pt x="8933210" y="3371381"/>
                  <a:pt x="7252852" y="3371381"/>
                </a:cubicBezTo>
                <a:cubicBezTo>
                  <a:pt x="4732313" y="3371381"/>
                  <a:pt x="2379551" y="2719226"/>
                  <a:pt x="388129" y="1590640"/>
                </a:cubicBezTo>
                <a:lnTo>
                  <a:pt x="0" y="1359471"/>
                </a:lnTo>
                <a:close/>
              </a:path>
            </a:pathLst>
          </a:custGeom>
          <a:pattFill prst="pct20">
            <a:fgClr>
              <a:schemeClr val="bg1">
                <a:lumMod val="75000"/>
              </a:schemeClr>
            </a:fgClr>
            <a:bgClr>
              <a:schemeClr val="bg1"/>
            </a:bgClr>
          </a:pattFill>
        </p:spPr>
        <p:txBody>
          <a:bodyPr wrap="square">
            <a:noAutofit/>
          </a:bodyPr>
          <a:lstStyle/>
          <a:p>
            <a:endParaRPr lang="zh-CN" altLang="en-US"/>
          </a:p>
        </p:txBody>
      </p:sp>
      <p:sp>
        <p:nvSpPr>
          <p:cNvPr id="17" name="副标题 2">
            <a:extLst>
              <a:ext uri="{FF2B5EF4-FFF2-40B4-BE49-F238E27FC236}">
                <a16:creationId xmlns:a16="http://schemas.microsoft.com/office/drawing/2014/main" id="{D1160237-ED08-4DEA-B7CC-E9DD7B0B383D}"/>
              </a:ext>
            </a:extLst>
          </p:cNvPr>
          <p:cNvSpPr>
            <a:spLocks noGrp="1"/>
          </p:cNvSpPr>
          <p:nvPr>
            <p:ph type="subTitle" idx="1"/>
          </p:nvPr>
        </p:nvSpPr>
        <p:spPr>
          <a:xfrm>
            <a:off x="669924" y="3177584"/>
            <a:ext cx="7855511" cy="558799"/>
          </a:xfrm>
          <a:prstGeom prst="rect">
            <a:avLst/>
          </a:prstGeom>
        </p:spPr>
        <p:txBody>
          <a:bodyPr anchor="ctr">
            <a:normAutofit/>
          </a:bodyPr>
          <a:lstStyle>
            <a:lvl1pPr marL="0" indent="0" algn="l">
              <a:buNone/>
              <a:defRPr sz="20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8" name="标题 1">
            <a:extLst>
              <a:ext uri="{FF2B5EF4-FFF2-40B4-BE49-F238E27FC236}">
                <a16:creationId xmlns:a16="http://schemas.microsoft.com/office/drawing/2014/main" id="{71515DBA-E81F-43DF-9D16-C57C1AA2489D}"/>
              </a:ext>
            </a:extLst>
          </p:cNvPr>
          <p:cNvSpPr>
            <a:spLocks noGrp="1"/>
          </p:cNvSpPr>
          <p:nvPr>
            <p:ph type="ctrTitle"/>
          </p:nvPr>
        </p:nvSpPr>
        <p:spPr>
          <a:xfrm>
            <a:off x="669924" y="2478993"/>
            <a:ext cx="7855511" cy="698591"/>
          </a:xfrm>
          <a:prstGeom prst="rect">
            <a:avLst/>
          </a:prstGeom>
        </p:spPr>
        <p:txBody>
          <a:bodyPr anchor="ctr">
            <a:normAutofit/>
          </a:bodyPr>
          <a:lstStyle>
            <a:lvl1pPr algn="l">
              <a:defRPr sz="4000">
                <a:solidFill>
                  <a:schemeClr val="tx1"/>
                </a:solidFill>
              </a:defRPr>
            </a:lvl1pPr>
          </a:lstStyle>
          <a:p>
            <a:r>
              <a:rPr lang="en-US" dirty="0"/>
              <a:t>Click to edit Master title style</a:t>
            </a:r>
            <a:endParaRPr lang="zh-CN" altLang="en-US" dirty="0"/>
          </a:p>
        </p:txBody>
      </p:sp>
      <p:sp>
        <p:nvSpPr>
          <p:cNvPr id="20" name="文本占位符 13">
            <a:extLst>
              <a:ext uri="{FF2B5EF4-FFF2-40B4-BE49-F238E27FC236}">
                <a16:creationId xmlns:a16="http://schemas.microsoft.com/office/drawing/2014/main" id="{1873F53B-B5FC-4ADE-9609-F62EABAE272A}"/>
              </a:ext>
            </a:extLst>
          </p:cNvPr>
          <p:cNvSpPr>
            <a:spLocks noGrp="1"/>
          </p:cNvSpPr>
          <p:nvPr>
            <p:ph type="body" sz="quarter" idx="14" hasCustomPrompt="1"/>
          </p:nvPr>
        </p:nvSpPr>
        <p:spPr>
          <a:xfrm>
            <a:off x="669924" y="4940892"/>
            <a:ext cx="7855511" cy="296271"/>
          </a:xfrm>
          <a:prstGeom prst="rect">
            <a:avLst/>
          </a:prstGeo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22" name="文本占位符 13">
            <a:extLst>
              <a:ext uri="{FF2B5EF4-FFF2-40B4-BE49-F238E27FC236}">
                <a16:creationId xmlns:a16="http://schemas.microsoft.com/office/drawing/2014/main" id="{7B2C1899-26AA-463E-8E53-B850417F8537}"/>
              </a:ext>
            </a:extLst>
          </p:cNvPr>
          <p:cNvSpPr>
            <a:spLocks noGrp="1"/>
          </p:cNvSpPr>
          <p:nvPr>
            <p:ph type="body" sz="quarter" idx="15" hasCustomPrompt="1"/>
          </p:nvPr>
        </p:nvSpPr>
        <p:spPr>
          <a:xfrm>
            <a:off x="669924" y="5237163"/>
            <a:ext cx="7855511" cy="296271"/>
          </a:xfrm>
          <a:prstGeom prst="rect">
            <a:avLst/>
          </a:prstGeo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bg>
      <p:bgRef idx="1001">
        <a:schemeClr val="bg1"/>
      </p:bgRef>
    </p:bg>
    <p:spTree>
      <p:nvGrpSpPr>
        <p:cNvPr id="1" name=""/>
        <p:cNvGrpSpPr/>
        <p:nvPr/>
      </p:nvGrpSpPr>
      <p:grpSpPr>
        <a:xfrm>
          <a:off x="0" y="0"/>
          <a:ext cx="0" cy="0"/>
          <a:chOff x="0" y="0"/>
          <a:chExt cx="0" cy="0"/>
        </a:xfrm>
      </p:grpSpPr>
      <p:sp>
        <p:nvSpPr>
          <p:cNvPr id="29" name="文本占位符 28"/>
          <p:cNvSpPr>
            <a:spLocks noGrp="1"/>
          </p:cNvSpPr>
          <p:nvPr>
            <p:ph type="body" sz="quarter" idx="19"/>
          </p:nvPr>
        </p:nvSpPr>
        <p:spPr>
          <a:xfrm rot="5400000">
            <a:off x="6889852" y="1555854"/>
            <a:ext cx="6858002" cy="3746294"/>
          </a:xfrm>
          <a:custGeom>
            <a:avLst/>
            <a:gdLst>
              <a:gd name="connsiteX0" fmla="*/ 0 w 6858002"/>
              <a:gd name="connsiteY0" fmla="*/ 3215160 h 3746294"/>
              <a:gd name="connsiteX1" fmla="*/ 0 w 6858002"/>
              <a:gd name="connsiteY1" fmla="*/ 0 h 3746294"/>
              <a:gd name="connsiteX2" fmla="*/ 6858002 w 6858002"/>
              <a:gd name="connsiteY2" fmla="*/ 0 h 3746294"/>
              <a:gd name="connsiteX3" fmla="*/ 6858002 w 6858002"/>
              <a:gd name="connsiteY3" fmla="*/ 3692623 h 3746294"/>
              <a:gd name="connsiteX4" fmla="*/ 6073972 w 6858002"/>
              <a:gd name="connsiteY4" fmla="*/ 3731834 h 3746294"/>
              <a:gd name="connsiteX5" fmla="*/ 5205502 w 6858002"/>
              <a:gd name="connsiteY5" fmla="*/ 3746294 h 3746294"/>
              <a:gd name="connsiteX6" fmla="*/ 436823 w 6858002"/>
              <a:gd name="connsiteY6" fmla="*/ 3303279 h 374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2" h="3746294">
                <a:moveTo>
                  <a:pt x="0" y="3215160"/>
                </a:moveTo>
                <a:lnTo>
                  <a:pt x="0" y="0"/>
                </a:lnTo>
                <a:lnTo>
                  <a:pt x="6858002" y="0"/>
                </a:lnTo>
                <a:lnTo>
                  <a:pt x="6858002" y="3692623"/>
                </a:lnTo>
                <a:lnTo>
                  <a:pt x="6073972" y="3731834"/>
                </a:lnTo>
                <a:cubicBezTo>
                  <a:pt x="5785603" y="3741449"/>
                  <a:pt x="5496090" y="3746294"/>
                  <a:pt x="5205502" y="3746294"/>
                </a:cubicBezTo>
                <a:cubicBezTo>
                  <a:pt x="3578212" y="3746294"/>
                  <a:pt x="1984621" y="3594379"/>
                  <a:pt x="436823" y="3303279"/>
                </a:cubicBezTo>
                <a:close/>
              </a:path>
            </a:pathLst>
          </a:cu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dirty="0">
                <a:solidFill>
                  <a:schemeClr val="lt1"/>
                </a:solidFill>
              </a:defRPr>
            </a:lvl1pPr>
            <a:lvl2pPr>
              <a:defRPr lang="zh-CN" altLang="en-US" dirty="0">
                <a:solidFill>
                  <a:schemeClr val="lt1"/>
                </a:solidFill>
              </a:defRPr>
            </a:lvl2pPr>
            <a:lvl3pPr>
              <a:defRPr lang="zh-CN" altLang="en-US" sz="1800" dirty="0">
                <a:solidFill>
                  <a:schemeClr val="lt1"/>
                </a:solidFill>
              </a:defRPr>
            </a:lvl3pPr>
            <a:lvl4pPr>
              <a:defRPr lang="zh-CN" altLang="en-US" sz="1800" dirty="0">
                <a:solidFill>
                  <a:schemeClr val="lt1"/>
                </a:solidFill>
              </a:defRPr>
            </a:lvl4pPr>
            <a:lvl5pPr>
              <a:defRPr lang="zh-CN" altLang="en-US" sz="1800" dirty="0">
                <a:solidFill>
                  <a:schemeClr val="lt1"/>
                </a:solidFill>
              </a:defRPr>
            </a:lvl5pPr>
          </a:lstStyle>
          <a:p>
            <a:pPr marL="0" lvl="0" algn="ctr" defTabSz="914400"/>
            <a:r>
              <a:rPr lang="zh-CN" altLang="en-US" dirty="0"/>
              <a:t>编辑母版文本样式</a:t>
            </a:r>
          </a:p>
          <a:p>
            <a:pPr marL="457200" lvl="1" defTabSz="914400"/>
            <a:r>
              <a:rPr lang="zh-CN" altLang="en-US" dirty="0"/>
              <a:t>第二级</a:t>
            </a:r>
          </a:p>
          <a:p>
            <a:pPr marL="914400" lvl="2" defTabSz="914400"/>
            <a:r>
              <a:rPr lang="zh-CN" altLang="en-US" dirty="0"/>
              <a:t>第三级</a:t>
            </a:r>
          </a:p>
          <a:p>
            <a:pPr marL="1371600" lvl="3" defTabSz="914400"/>
            <a:r>
              <a:rPr lang="zh-CN" altLang="en-US" dirty="0"/>
              <a:t>第四级</a:t>
            </a:r>
          </a:p>
          <a:p>
            <a:pPr marL="1828800" lvl="4" defTabSz="914400"/>
            <a:r>
              <a:rPr lang="zh-CN" altLang="en-US" dirty="0"/>
              <a:t>第五级 </a:t>
            </a:r>
          </a:p>
        </p:txBody>
      </p:sp>
      <p:sp>
        <p:nvSpPr>
          <p:cNvPr id="22" name="文本占位符 21"/>
          <p:cNvSpPr>
            <a:spLocks noGrp="1"/>
          </p:cNvSpPr>
          <p:nvPr>
            <p:ph type="body" sz="quarter" idx="13"/>
          </p:nvPr>
        </p:nvSpPr>
        <p:spPr>
          <a:xfrm rot="5400000">
            <a:off x="5896428" y="562428"/>
            <a:ext cx="6858003" cy="5733141"/>
          </a:xfrm>
          <a:custGeom>
            <a:avLst/>
            <a:gdLst>
              <a:gd name="connsiteX0" fmla="*/ 0 w 6858003"/>
              <a:gd name="connsiteY0" fmla="*/ 1992856 h 5733141"/>
              <a:gd name="connsiteX1" fmla="*/ 0 w 6858003"/>
              <a:gd name="connsiteY1" fmla="*/ 0 h 5733141"/>
              <a:gd name="connsiteX2" fmla="*/ 6858003 w 6858003"/>
              <a:gd name="connsiteY2" fmla="*/ 0 h 5733141"/>
              <a:gd name="connsiteX3" fmla="*/ 6858003 w 6858003"/>
              <a:gd name="connsiteY3" fmla="*/ 5733141 h 5733141"/>
              <a:gd name="connsiteX4" fmla="*/ 6652227 w 6858003"/>
              <a:gd name="connsiteY4" fmla="*/ 5676427 h 5733141"/>
              <a:gd name="connsiteX5" fmla="*/ 401114 w 6858003"/>
              <a:gd name="connsiteY5" fmla="*/ 2340967 h 573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3" h="5733141">
                <a:moveTo>
                  <a:pt x="0" y="1992856"/>
                </a:moveTo>
                <a:lnTo>
                  <a:pt x="0" y="0"/>
                </a:lnTo>
                <a:lnTo>
                  <a:pt x="6858003" y="0"/>
                </a:lnTo>
                <a:lnTo>
                  <a:pt x="6858003" y="5733141"/>
                </a:lnTo>
                <a:lnTo>
                  <a:pt x="6652227" y="5676427"/>
                </a:lnTo>
                <a:cubicBezTo>
                  <a:pt x="4329682" y="5001184"/>
                  <a:pt x="2208787" y="3852174"/>
                  <a:pt x="401114" y="2340967"/>
                </a:cubicBezTo>
                <a:close/>
              </a:path>
            </a:pathLst>
          </a:custGeom>
          <a:solidFill>
            <a:schemeClr val="tx1">
              <a:lumMod val="85000"/>
              <a:lumOff val="15000"/>
              <a:alpha val="79000"/>
            </a:schemeClr>
          </a:solidFill>
        </p:spPr>
        <p:txBody>
          <a:bodyPr vert="horz" wrap="square" lIns="91440" tIns="45720" rIns="91440" bIns="45720" rtlCol="0">
            <a:noAutofit/>
          </a:bodyPr>
          <a:lstStyle>
            <a:lvl1pPr>
              <a:defRPr lang="zh-CN" altLang="en-US" dirty="0">
                <a:solidFill>
                  <a:schemeClr val="tx1">
                    <a:alpha val="0"/>
                  </a:schemeClr>
                </a:solidFill>
              </a:defRPr>
            </a:lvl1pPr>
            <a:lvl2pPr>
              <a:defRPr lang="zh-CN" altLang="en-US" dirty="0">
                <a:solidFill>
                  <a:schemeClr val="tx1">
                    <a:alpha val="0"/>
                  </a:schemeClr>
                </a:solidFill>
              </a:defRPr>
            </a:lvl2pPr>
            <a:lvl3pPr>
              <a:defRPr lang="zh-CN" altLang="en-US" dirty="0">
                <a:solidFill>
                  <a:schemeClr val="tx1">
                    <a:alpha val="0"/>
                  </a:schemeClr>
                </a:solidFill>
              </a:defRPr>
            </a:lvl3pPr>
            <a:lvl4pPr>
              <a:defRPr lang="zh-CN" altLang="en-US" dirty="0">
                <a:solidFill>
                  <a:schemeClr val="tx1">
                    <a:alpha val="0"/>
                  </a:schemeClr>
                </a:solidFill>
              </a:defRPr>
            </a:lvl4pPr>
            <a:lvl5pPr>
              <a:defRPr lang="zh-CN" altLang="en-US" dirty="0">
                <a:solidFill>
                  <a:schemeClr val="tx1">
                    <a:alpha val="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 </a:t>
            </a:r>
          </a:p>
        </p:txBody>
      </p:sp>
      <p:sp>
        <p:nvSpPr>
          <p:cNvPr id="26" name="文本占位符 25"/>
          <p:cNvSpPr>
            <a:spLocks noGrp="1"/>
          </p:cNvSpPr>
          <p:nvPr>
            <p:ph type="body" sz="quarter" idx="18"/>
          </p:nvPr>
        </p:nvSpPr>
        <p:spPr>
          <a:xfrm rot="5400000">
            <a:off x="6122233" y="788233"/>
            <a:ext cx="6858002" cy="5281532"/>
          </a:xfrm>
          <a:custGeom>
            <a:avLst/>
            <a:gdLst>
              <a:gd name="connsiteX0" fmla="*/ 0 w 6858002"/>
              <a:gd name="connsiteY0" fmla="*/ 1969133 h 5281532"/>
              <a:gd name="connsiteX1" fmla="*/ 0 w 6858002"/>
              <a:gd name="connsiteY1" fmla="*/ 0 h 5281532"/>
              <a:gd name="connsiteX2" fmla="*/ 6858002 w 6858002"/>
              <a:gd name="connsiteY2" fmla="*/ 1 h 5281532"/>
              <a:gd name="connsiteX3" fmla="*/ 6858002 w 6858002"/>
              <a:gd name="connsiteY3" fmla="*/ 5281532 h 5281532"/>
              <a:gd name="connsiteX4" fmla="*/ 6183752 w 6858002"/>
              <a:gd name="connsiteY4" fmla="*/ 5115909 h 5281532"/>
              <a:gd name="connsiteX5" fmla="*/ 184287 w 6858002"/>
              <a:gd name="connsiteY5" fmla="*/ 2117015 h 528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2" h="5281532">
                <a:moveTo>
                  <a:pt x="0" y="1969133"/>
                </a:moveTo>
                <a:lnTo>
                  <a:pt x="0" y="0"/>
                </a:lnTo>
                <a:lnTo>
                  <a:pt x="6858002" y="1"/>
                </a:lnTo>
                <a:lnTo>
                  <a:pt x="6858002" y="5281532"/>
                </a:lnTo>
                <a:lnTo>
                  <a:pt x="6183752" y="5115909"/>
                </a:lnTo>
                <a:cubicBezTo>
                  <a:pt x="3976388" y="4511193"/>
                  <a:pt x="1945235" y="3480232"/>
                  <a:pt x="184287" y="2117015"/>
                </a:cubicBezTo>
                <a:close/>
              </a:path>
            </a:pathLst>
          </a:custGeom>
          <a:solidFill>
            <a:schemeClr val="accent1"/>
          </a:solidFill>
        </p:spPr>
        <p:txBody>
          <a:bodyPr vert="horz" wrap="square" lIns="91440" tIns="45720" rIns="91440" bIns="45720" rtlCol="0">
            <a:noAutofit/>
          </a:bodyPr>
          <a:lstStyle>
            <a:lvl1pPr>
              <a:defRPr lang="zh-CN" altLang="en-US" dirty="0">
                <a:solidFill>
                  <a:schemeClr val="tx1">
                    <a:alpha val="0"/>
                  </a:schemeClr>
                </a:solidFill>
              </a:defRPr>
            </a:lvl1pPr>
            <a:lvl2pPr>
              <a:defRPr lang="zh-CN" altLang="en-US" dirty="0">
                <a:solidFill>
                  <a:schemeClr val="tx1">
                    <a:alpha val="0"/>
                  </a:schemeClr>
                </a:solidFill>
              </a:defRPr>
            </a:lvl2pPr>
            <a:lvl3pPr>
              <a:defRPr lang="zh-CN" altLang="en-US" dirty="0">
                <a:solidFill>
                  <a:schemeClr val="tx1">
                    <a:alpha val="0"/>
                  </a:schemeClr>
                </a:solidFill>
              </a:defRPr>
            </a:lvl3pPr>
            <a:lvl4pPr>
              <a:defRPr lang="zh-CN" altLang="en-US" dirty="0">
                <a:solidFill>
                  <a:schemeClr val="tx1">
                    <a:alpha val="0"/>
                  </a:schemeClr>
                </a:solidFill>
              </a:defRPr>
            </a:lvl4pPr>
            <a:lvl5pPr>
              <a:defRPr lang="zh-CN" altLang="en-US" dirty="0">
                <a:solidFill>
                  <a:schemeClr val="tx1">
                    <a:alpha val="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 </a:t>
            </a:r>
          </a:p>
        </p:txBody>
      </p:sp>
      <p:sp>
        <p:nvSpPr>
          <p:cNvPr id="24" name="文本占位符 23"/>
          <p:cNvSpPr>
            <a:spLocks noGrp="1"/>
          </p:cNvSpPr>
          <p:nvPr>
            <p:ph type="body" sz="quarter" idx="17"/>
          </p:nvPr>
        </p:nvSpPr>
        <p:spPr>
          <a:xfrm rot="5400000">
            <a:off x="6363493" y="1104047"/>
            <a:ext cx="6858002" cy="4799012"/>
          </a:xfrm>
          <a:custGeom>
            <a:avLst/>
            <a:gdLst>
              <a:gd name="connsiteX0" fmla="*/ 0 w 6858002"/>
              <a:gd name="connsiteY0" fmla="*/ 1882951 h 4799012"/>
              <a:gd name="connsiteX1" fmla="*/ 0 w 6858002"/>
              <a:gd name="connsiteY1" fmla="*/ 0 h 4799012"/>
              <a:gd name="connsiteX2" fmla="*/ 6858002 w 6858002"/>
              <a:gd name="connsiteY2" fmla="*/ 0 h 4799012"/>
              <a:gd name="connsiteX3" fmla="*/ 6858002 w 6858002"/>
              <a:gd name="connsiteY3" fmla="*/ 4799012 h 4799012"/>
              <a:gd name="connsiteX4" fmla="*/ 6553916 w 6858002"/>
              <a:gd name="connsiteY4" fmla="*/ 4744708 h 4799012"/>
              <a:gd name="connsiteX5" fmla="*/ 195632 w 6858002"/>
              <a:gd name="connsiteY5" fmla="*/ 2023843 h 479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2" h="4799012">
                <a:moveTo>
                  <a:pt x="0" y="1882951"/>
                </a:moveTo>
                <a:lnTo>
                  <a:pt x="0" y="0"/>
                </a:lnTo>
                <a:lnTo>
                  <a:pt x="6858002" y="0"/>
                </a:lnTo>
                <a:lnTo>
                  <a:pt x="6858002" y="4799012"/>
                </a:lnTo>
                <a:lnTo>
                  <a:pt x="6553916" y="4744708"/>
                </a:lnTo>
                <a:cubicBezTo>
                  <a:pt x="4231001" y="4269370"/>
                  <a:pt x="2077661" y="3328504"/>
                  <a:pt x="195632" y="2023843"/>
                </a:cubicBezTo>
                <a:close/>
              </a:path>
            </a:pathLst>
          </a:custGeom>
          <a:solidFill>
            <a:schemeClr val="accent1">
              <a:lumMod val="20000"/>
              <a:lumOff val="80000"/>
            </a:schemeClr>
          </a:solidFill>
        </p:spPr>
        <p:txBody>
          <a:bodyPr wrap="square">
            <a:noAutofit/>
          </a:bodyPr>
          <a:lstStyle>
            <a:lvl1pPr>
              <a:defRPr>
                <a:solidFill>
                  <a:schemeClr val="tx1">
                    <a:alpha val="0"/>
                  </a:schemeClr>
                </a:solidFill>
              </a:defRPr>
            </a:lvl1pPr>
            <a:lvl2pPr>
              <a:defRPr>
                <a:solidFill>
                  <a:schemeClr val="tx1">
                    <a:alpha val="0"/>
                  </a:schemeClr>
                </a:solidFill>
              </a:defRPr>
            </a:lvl2pPr>
            <a:lvl3pPr>
              <a:defRPr>
                <a:solidFill>
                  <a:schemeClr val="tx1">
                    <a:alpha val="0"/>
                  </a:schemeClr>
                </a:solidFill>
              </a:defRPr>
            </a:lvl3pPr>
            <a:lvl4pPr>
              <a:defRPr>
                <a:solidFill>
                  <a:schemeClr val="tx1">
                    <a:alpha val="0"/>
                  </a:schemeClr>
                </a:solidFill>
              </a:defRPr>
            </a:lvl4pPr>
            <a:lvl5pPr>
              <a:defRPr>
                <a:solidFill>
                  <a:schemeClr val="tx1">
                    <a:alpha val="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 </a:t>
            </a:r>
          </a:p>
        </p:txBody>
      </p:sp>
      <p:sp>
        <p:nvSpPr>
          <p:cNvPr id="17" name="图片占位符 16"/>
          <p:cNvSpPr>
            <a:spLocks noGrp="1"/>
          </p:cNvSpPr>
          <p:nvPr>
            <p:ph type="pic" sz="quarter" idx="10"/>
          </p:nvPr>
        </p:nvSpPr>
        <p:spPr>
          <a:xfrm>
            <a:off x="7914128" y="-3"/>
            <a:ext cx="4277872" cy="6932557"/>
          </a:xfrm>
          <a:custGeom>
            <a:avLst/>
            <a:gdLst>
              <a:gd name="connsiteX0" fmla="*/ 2405574 w 4277872"/>
              <a:gd name="connsiteY0" fmla="*/ 0 h 6857998"/>
              <a:gd name="connsiteX1" fmla="*/ 4277872 w 4277872"/>
              <a:gd name="connsiteY1" fmla="*/ 0 h 6857998"/>
              <a:gd name="connsiteX2" fmla="*/ 4277872 w 4277872"/>
              <a:gd name="connsiteY2" fmla="*/ 6857998 h 6857998"/>
              <a:gd name="connsiteX3" fmla="*/ 0 w 4277872"/>
              <a:gd name="connsiteY3" fmla="*/ 6857998 h 6857998"/>
              <a:gd name="connsiteX4" fmla="*/ 71902 w 4277872"/>
              <a:gd name="connsiteY4" fmla="*/ 6379813 h 6857998"/>
              <a:gd name="connsiteX5" fmla="*/ 2281821 w 4277872"/>
              <a:gd name="connsiteY5" fmla="*/ 209325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7872" h="6857998">
                <a:moveTo>
                  <a:pt x="2405574" y="0"/>
                </a:moveTo>
                <a:lnTo>
                  <a:pt x="4277872" y="0"/>
                </a:lnTo>
                <a:lnTo>
                  <a:pt x="4277872" y="6857998"/>
                </a:lnTo>
                <a:lnTo>
                  <a:pt x="0" y="6857998"/>
                </a:lnTo>
                <a:lnTo>
                  <a:pt x="71902" y="6379813"/>
                </a:lnTo>
                <a:cubicBezTo>
                  <a:pt x="442255" y="4166176"/>
                  <a:pt x="1203333" y="2084907"/>
                  <a:pt x="2281821" y="209325"/>
                </a:cubicBezTo>
                <a:close/>
              </a:path>
            </a:pathLst>
          </a:custGeom>
          <a:pattFill prst="pct20">
            <a:fgClr>
              <a:schemeClr val="bg1">
                <a:lumMod val="75000"/>
              </a:schemeClr>
            </a:fgClr>
            <a:bgClr>
              <a:schemeClr val="bg1"/>
            </a:bgClr>
          </a:pattFill>
        </p:spPr>
        <p:txBody>
          <a:bodyPr vert="horz" wrap="square" lIns="91440" tIns="45720" rIns="91440" bIns="45720" rtlCol="0">
            <a:noAutofit/>
          </a:bodyPr>
          <a:lstStyle>
            <a:lvl1pPr>
              <a:defRPr lang="zh-CN" altLang="en-US" dirty="0"/>
            </a:lvl1pPr>
          </a:lstStyle>
          <a:p>
            <a:pPr lvl="0"/>
            <a:endParaRPr lang="zh-CN" altLang="en-US"/>
          </a:p>
        </p:txBody>
      </p:sp>
      <p:sp>
        <p:nvSpPr>
          <p:cNvPr id="12" name="标题 1">
            <a:extLst>
              <a:ext uri="{FF2B5EF4-FFF2-40B4-BE49-F238E27FC236}">
                <a16:creationId xmlns:a16="http://schemas.microsoft.com/office/drawing/2014/main" id="{CCBEB593-4A66-45E2-8FB6-B1C291F774B5}"/>
              </a:ext>
            </a:extLst>
          </p:cNvPr>
          <p:cNvSpPr>
            <a:spLocks noGrp="1"/>
          </p:cNvSpPr>
          <p:nvPr>
            <p:ph type="title"/>
          </p:nvPr>
        </p:nvSpPr>
        <p:spPr>
          <a:xfrm>
            <a:off x="988895" y="2645229"/>
            <a:ext cx="5419185" cy="895350"/>
          </a:xfrm>
          <a:prstGeom prst="rect">
            <a:avLst/>
          </a:prstGeo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16" name="文本占位符 2">
            <a:extLst>
              <a:ext uri="{FF2B5EF4-FFF2-40B4-BE49-F238E27FC236}">
                <a16:creationId xmlns:a16="http://schemas.microsoft.com/office/drawing/2014/main" id="{903A8040-024C-45D5-8F9C-F1A4CB76B6CF}"/>
              </a:ext>
            </a:extLst>
          </p:cNvPr>
          <p:cNvSpPr>
            <a:spLocks noGrp="1"/>
          </p:cNvSpPr>
          <p:nvPr>
            <p:ph type="body" idx="1"/>
          </p:nvPr>
        </p:nvSpPr>
        <p:spPr>
          <a:xfrm>
            <a:off x="990011" y="3540579"/>
            <a:ext cx="5419185" cy="1015623"/>
          </a:xfrm>
          <a:prstGeom prst="rect">
            <a:avLst/>
          </a:prstGeom>
        </p:spPr>
        <p:txBody>
          <a:bodyPr anchor="t">
            <a:normAutofit/>
          </a:bodyPr>
          <a:lstStyle>
            <a:lvl1pPr marL="0" indent="0" algn="l">
              <a:lnSpc>
                <a:spcPct val="100000"/>
              </a:lnSpc>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888B6D7-9D3F-49D7-BACE-73A9D1149A74}"/>
              </a:ext>
            </a:extLst>
          </p:cNvPr>
          <p:cNvSpPr>
            <a:spLocks noGrp="1"/>
          </p:cNvSpPr>
          <p:nvPr>
            <p:ph type="dt" sz="half" idx="10"/>
          </p:nvPr>
        </p:nvSpPr>
        <p:spPr>
          <a:xfrm>
            <a:off x="5401733" y="6240463"/>
            <a:ext cx="1388536" cy="206381"/>
          </a:xfrm>
          <a:prstGeom prst="rect">
            <a:avLst/>
          </a:prstGeom>
        </p:spPr>
        <p:txBody>
          <a:bodyPr/>
          <a:lstStyle/>
          <a:p>
            <a:fld id="{6489D9C7-5DC6-4263-87FF-7C99F6FB63C3}" type="datetime1">
              <a:rPr lang="zh-CN" altLang="en-US" smtClean="0"/>
              <a:pPr/>
              <a:t>2020/1/9</a:t>
            </a:fld>
            <a:endParaRPr lang="zh-CN" altLang="en-US"/>
          </a:p>
        </p:txBody>
      </p:sp>
      <p:sp>
        <p:nvSpPr>
          <p:cNvPr id="4" name="页脚占位符 3">
            <a:extLst>
              <a:ext uri="{FF2B5EF4-FFF2-40B4-BE49-F238E27FC236}">
                <a16:creationId xmlns:a16="http://schemas.microsoft.com/office/drawing/2014/main" id="{7AC997A4-1DD8-4731-B9FD-42398A20FF85}"/>
              </a:ext>
            </a:extLst>
          </p:cNvPr>
          <p:cNvSpPr>
            <a:spLocks noGrp="1"/>
          </p:cNvSpPr>
          <p:nvPr>
            <p:ph type="ftr" sz="quarter" idx="11"/>
          </p:nvPr>
        </p:nvSpPr>
        <p:spPr>
          <a:xfrm>
            <a:off x="669925" y="6240463"/>
            <a:ext cx="4140201" cy="206381"/>
          </a:xfrm>
          <a:prstGeom prst="rect">
            <a:avLst/>
          </a:prstGeom>
        </p:spPr>
        <p:txBody>
          <a:bodyPr/>
          <a:lstStyle/>
          <a:p>
            <a:r>
              <a:rPr lang="en-US" altLang="zh-CN"/>
              <a:t>www.islide.cc</a:t>
            </a:r>
            <a:endParaRPr lang="zh-CN" altLang="en-US"/>
          </a:p>
        </p:txBody>
      </p:sp>
      <p:sp>
        <p:nvSpPr>
          <p:cNvPr id="5" name="灯片编号占位符 4">
            <a:extLst>
              <a:ext uri="{FF2B5EF4-FFF2-40B4-BE49-F238E27FC236}">
                <a16:creationId xmlns:a16="http://schemas.microsoft.com/office/drawing/2014/main" id="{DBA9825E-1876-42AD-ABCF-E0E100F351CA}"/>
              </a:ext>
            </a:extLst>
          </p:cNvPr>
          <p:cNvSpPr>
            <a:spLocks noGrp="1"/>
          </p:cNvSpPr>
          <p:nvPr>
            <p:ph type="sldNum" sz="quarter" idx="12"/>
          </p:nvPr>
        </p:nvSpPr>
        <p:spPr>
          <a:xfrm>
            <a:off x="8610600" y="6240463"/>
            <a:ext cx="2909888" cy="206381"/>
          </a:xfrm>
          <a:prstGeom prst="rect">
            <a:avLst/>
          </a:prstGeom>
        </p:spPr>
        <p:txBody>
          <a:bodyPr/>
          <a:lstStyle/>
          <a:p>
            <a:fld id="{5DD3DB80-B894-403A-B48E-6FDC1A72010E}" type="slidenum">
              <a:rPr lang="zh-CN" altLang="en-US" smtClean="0"/>
              <a:pPr/>
              <a:t>‹#›</a:t>
            </a:fld>
            <a:endParaRPr lang="zh-CN" altLang="en-US"/>
          </a:p>
        </p:txBody>
      </p:sp>
      <p:sp>
        <p:nvSpPr>
          <p:cNvPr id="6" name="标题 5">
            <a:extLst>
              <a:ext uri="{FF2B5EF4-FFF2-40B4-BE49-F238E27FC236}">
                <a16:creationId xmlns:a16="http://schemas.microsoft.com/office/drawing/2014/main" id="{D124F9DB-C87A-423F-9657-38C7A2901430}"/>
              </a:ext>
            </a:extLst>
          </p:cNvPr>
          <p:cNvSpPr>
            <a:spLocks noGrp="1"/>
          </p:cNvSpPr>
          <p:nvPr>
            <p:ph type="title" hasCustomPrompt="1"/>
          </p:nvPr>
        </p:nvSpPr>
        <p:spPr>
          <a:xfrm>
            <a:off x="669924" y="1"/>
            <a:ext cx="10850563" cy="1028699"/>
          </a:xfrm>
          <a:prstGeom prst="rect">
            <a:avLst/>
          </a:prstGeom>
        </p:spPr>
        <p:txBody>
          <a:bodyPr/>
          <a:lstStyle>
            <a:lvl1pPr>
              <a:defRPr/>
            </a:lvl1pPr>
          </a:lstStyle>
          <a:p>
            <a:r>
              <a:rPr lang="en-US" altLang="zh-CN" dirty="0"/>
              <a:t>Click to edit Master title style</a:t>
            </a:r>
            <a:endParaRPr lang="zh-CN" altLang="en-US" dirty="0"/>
          </a:p>
        </p:txBody>
      </p:sp>
      <p:sp>
        <p:nvSpPr>
          <p:cNvPr id="8" name="内容占位符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a:prstGeom prst="rect">
            <a:avLst/>
          </a:prstGeo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710161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7A1C-3684-4AAF-A408-C63B6CB64104}"/>
              </a:ext>
            </a:extLst>
          </p:cNvPr>
          <p:cNvSpPr>
            <a:spLocks noGrp="1"/>
          </p:cNvSpPr>
          <p:nvPr>
            <p:ph type="title" hasCustomPrompt="1"/>
          </p:nvPr>
        </p:nvSpPr>
        <p:spPr>
          <a:xfrm>
            <a:off x="669924" y="1"/>
            <a:ext cx="10850563" cy="1028699"/>
          </a:xfrm>
          <a:prstGeom prst="rect">
            <a:avLst/>
          </a:prstGeom>
        </p:spPr>
        <p:txBody>
          <a:bodyPr/>
          <a:lstStyle>
            <a:lvl1pPr>
              <a:defRPr/>
            </a:lvl1pPr>
          </a:lstStyle>
          <a:p>
            <a:r>
              <a:rPr lang="en-US" altLang="zh-CN" dirty="0"/>
              <a:t>Click to edit Master title style</a:t>
            </a:r>
            <a:endParaRPr lang="en-US" dirty="0"/>
          </a:p>
        </p:txBody>
      </p:sp>
      <p:sp>
        <p:nvSpPr>
          <p:cNvPr id="3" name="Date Placeholder 2">
            <a:extLst>
              <a:ext uri="{FF2B5EF4-FFF2-40B4-BE49-F238E27FC236}">
                <a16:creationId xmlns:a16="http://schemas.microsoft.com/office/drawing/2014/main" id="{8986EA5F-D77D-4318-90E9-C04AA8ADC0D1}"/>
              </a:ext>
            </a:extLst>
          </p:cNvPr>
          <p:cNvSpPr>
            <a:spLocks noGrp="1"/>
          </p:cNvSpPr>
          <p:nvPr>
            <p:ph type="dt" sz="half" idx="10"/>
          </p:nvPr>
        </p:nvSpPr>
        <p:spPr>
          <a:xfrm>
            <a:off x="5401732" y="6515100"/>
            <a:ext cx="1388536" cy="206381"/>
          </a:xfrm>
          <a:prstGeom prst="rect">
            <a:avLst/>
          </a:prstGeom>
        </p:spPr>
        <p:txBody>
          <a:bodyPr/>
          <a:lstStyle/>
          <a:p>
            <a:fld id="{6489D9C7-5DC6-4263-87FF-7C99F6FB63C3}" type="datetime1">
              <a:rPr lang="zh-CN" altLang="en-US" smtClean="0"/>
              <a:pPr/>
              <a:t>2020/1/9</a:t>
            </a:fld>
            <a:endParaRPr lang="zh-CN" altLang="en-US"/>
          </a:p>
        </p:txBody>
      </p:sp>
      <p:sp>
        <p:nvSpPr>
          <p:cNvPr id="4" name="Footer Placeholder 3">
            <a:extLst>
              <a:ext uri="{FF2B5EF4-FFF2-40B4-BE49-F238E27FC236}">
                <a16:creationId xmlns:a16="http://schemas.microsoft.com/office/drawing/2014/main" id="{00832621-D9D9-445E-BFF9-F8348FA1E262}"/>
              </a:ext>
            </a:extLst>
          </p:cNvPr>
          <p:cNvSpPr>
            <a:spLocks noGrp="1"/>
          </p:cNvSpPr>
          <p:nvPr>
            <p:ph type="ftr" sz="quarter" idx="11"/>
          </p:nvPr>
        </p:nvSpPr>
        <p:spPr>
          <a:xfrm>
            <a:off x="669924" y="6515100"/>
            <a:ext cx="4140201" cy="206381"/>
          </a:xfrm>
          <a:prstGeom prst="rect">
            <a:avLst/>
          </a:prstGeom>
        </p:spPr>
        <p:txBody>
          <a:bodyPr/>
          <a:lstStyle/>
          <a:p>
            <a:r>
              <a:rPr lang="en-US" altLang="zh-CN"/>
              <a:t>www.islide.cc</a:t>
            </a:r>
            <a:endParaRPr lang="zh-CN" altLang="en-US"/>
          </a:p>
        </p:txBody>
      </p:sp>
      <p:sp>
        <p:nvSpPr>
          <p:cNvPr id="5" name="Slide Number Placeholder 4">
            <a:extLst>
              <a:ext uri="{FF2B5EF4-FFF2-40B4-BE49-F238E27FC236}">
                <a16:creationId xmlns:a16="http://schemas.microsoft.com/office/drawing/2014/main" id="{8371151B-F790-4A9F-962F-B8718A9560A9}"/>
              </a:ext>
            </a:extLst>
          </p:cNvPr>
          <p:cNvSpPr>
            <a:spLocks noGrp="1"/>
          </p:cNvSpPr>
          <p:nvPr>
            <p:ph type="sldNum" sz="quarter" idx="12"/>
          </p:nvPr>
        </p:nvSpPr>
        <p:spPr>
          <a:xfrm>
            <a:off x="8610599" y="6515100"/>
            <a:ext cx="2909888" cy="206381"/>
          </a:xfrm>
          <a:prstGeom prst="rect">
            <a:avLst/>
          </a:prstGeo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827493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Ref idx="1001">
        <a:schemeClr val="bg1"/>
      </p:bgRef>
    </p:bg>
    <p:spTree>
      <p:nvGrpSpPr>
        <p:cNvPr id="1" name=""/>
        <p:cNvGrpSpPr/>
        <p:nvPr/>
      </p:nvGrpSpPr>
      <p:grpSpPr>
        <a:xfrm>
          <a:off x="0" y="0"/>
          <a:ext cx="0" cy="0"/>
          <a:chOff x="0" y="0"/>
          <a:chExt cx="0" cy="0"/>
        </a:xfrm>
      </p:grpSpPr>
      <p:sp>
        <p:nvSpPr>
          <p:cNvPr id="5" name="文本占位符 4"/>
          <p:cNvSpPr>
            <a:spLocks noGrp="1"/>
          </p:cNvSpPr>
          <p:nvPr>
            <p:ph type="body" sz="quarter" idx="19"/>
          </p:nvPr>
        </p:nvSpPr>
        <p:spPr>
          <a:xfrm rot="16200000" flipH="1">
            <a:off x="-1555853" y="1555850"/>
            <a:ext cx="6858002" cy="3746294"/>
          </a:xfrm>
          <a:custGeom>
            <a:avLst/>
            <a:gdLst>
              <a:gd name="connsiteX0" fmla="*/ 0 w 6858002"/>
              <a:gd name="connsiteY0" fmla="*/ 3215160 h 3746294"/>
              <a:gd name="connsiteX1" fmla="*/ 0 w 6858002"/>
              <a:gd name="connsiteY1" fmla="*/ 0 h 3746294"/>
              <a:gd name="connsiteX2" fmla="*/ 6858002 w 6858002"/>
              <a:gd name="connsiteY2" fmla="*/ 0 h 3746294"/>
              <a:gd name="connsiteX3" fmla="*/ 6858002 w 6858002"/>
              <a:gd name="connsiteY3" fmla="*/ 3692623 h 3746294"/>
              <a:gd name="connsiteX4" fmla="*/ 6073972 w 6858002"/>
              <a:gd name="connsiteY4" fmla="*/ 3731834 h 3746294"/>
              <a:gd name="connsiteX5" fmla="*/ 5205502 w 6858002"/>
              <a:gd name="connsiteY5" fmla="*/ 3746294 h 3746294"/>
              <a:gd name="connsiteX6" fmla="*/ 436823 w 6858002"/>
              <a:gd name="connsiteY6" fmla="*/ 3303279 h 374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2" h="3746294">
                <a:moveTo>
                  <a:pt x="0" y="3215160"/>
                </a:moveTo>
                <a:lnTo>
                  <a:pt x="0" y="0"/>
                </a:lnTo>
                <a:lnTo>
                  <a:pt x="6858002" y="0"/>
                </a:lnTo>
                <a:lnTo>
                  <a:pt x="6858002" y="3692623"/>
                </a:lnTo>
                <a:lnTo>
                  <a:pt x="6073972" y="3731834"/>
                </a:lnTo>
                <a:cubicBezTo>
                  <a:pt x="5785603" y="3741449"/>
                  <a:pt x="5496090" y="3746294"/>
                  <a:pt x="5205502" y="3746294"/>
                </a:cubicBezTo>
                <a:cubicBezTo>
                  <a:pt x="3578212" y="3746294"/>
                  <a:pt x="1984621" y="3594379"/>
                  <a:pt x="436823" y="3303279"/>
                </a:cubicBezTo>
                <a:close/>
              </a:path>
            </a:pathLst>
          </a:cu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zh-CN" altLang="en-US" sz="1800" dirty="0">
                <a:solidFill>
                  <a:schemeClr val="lt1"/>
                </a:solidFill>
              </a:defRPr>
            </a:lvl1pPr>
            <a:lvl2pPr>
              <a:defRPr lang="zh-CN" altLang="en-US" dirty="0">
                <a:solidFill>
                  <a:schemeClr val="lt1"/>
                </a:solidFill>
              </a:defRPr>
            </a:lvl2pPr>
            <a:lvl3pPr>
              <a:defRPr lang="zh-CN" altLang="en-US" sz="1800" dirty="0">
                <a:solidFill>
                  <a:schemeClr val="lt1"/>
                </a:solidFill>
              </a:defRPr>
            </a:lvl3pPr>
            <a:lvl4pPr>
              <a:defRPr lang="zh-CN" altLang="en-US" sz="1800" dirty="0">
                <a:solidFill>
                  <a:schemeClr val="lt1"/>
                </a:solidFill>
              </a:defRPr>
            </a:lvl4pPr>
            <a:lvl5pPr>
              <a:defRPr lang="zh-CN" altLang="en-US" sz="1800" dirty="0">
                <a:solidFill>
                  <a:schemeClr val="lt1"/>
                </a:solidFill>
              </a:defRPr>
            </a:lvl5pPr>
          </a:lstStyle>
          <a:p>
            <a:pPr marL="0" lvl="0" algn="ctr" defTabSz="914400"/>
            <a:r>
              <a:rPr lang="zh-CN" altLang="en-US" dirty="0"/>
              <a:t>编辑母版文本样式</a:t>
            </a:r>
          </a:p>
          <a:p>
            <a:pPr marL="457200" lvl="1" defTabSz="914400"/>
            <a:r>
              <a:rPr lang="zh-CN" altLang="en-US" dirty="0"/>
              <a:t>第二级</a:t>
            </a:r>
          </a:p>
          <a:p>
            <a:pPr marL="914400" lvl="2" defTabSz="914400"/>
            <a:r>
              <a:rPr lang="zh-CN" altLang="en-US" dirty="0"/>
              <a:t>第三级</a:t>
            </a:r>
          </a:p>
          <a:p>
            <a:pPr marL="1371600" lvl="3" defTabSz="914400"/>
            <a:r>
              <a:rPr lang="zh-CN" altLang="en-US" dirty="0"/>
              <a:t>第四级</a:t>
            </a:r>
          </a:p>
          <a:p>
            <a:pPr marL="1828800" lvl="4" defTabSz="914400"/>
            <a:r>
              <a:rPr lang="zh-CN" altLang="en-US" dirty="0"/>
              <a:t>第五级 </a:t>
            </a:r>
          </a:p>
        </p:txBody>
      </p:sp>
      <p:sp>
        <p:nvSpPr>
          <p:cNvPr id="6" name="文本占位符 5"/>
          <p:cNvSpPr>
            <a:spLocks noGrp="1"/>
          </p:cNvSpPr>
          <p:nvPr>
            <p:ph type="body" sz="quarter" idx="13"/>
          </p:nvPr>
        </p:nvSpPr>
        <p:spPr>
          <a:xfrm rot="16200000" flipH="1">
            <a:off x="-562430" y="562428"/>
            <a:ext cx="6858003" cy="5733141"/>
          </a:xfrm>
          <a:custGeom>
            <a:avLst/>
            <a:gdLst>
              <a:gd name="connsiteX0" fmla="*/ 0 w 6858003"/>
              <a:gd name="connsiteY0" fmla="*/ 1992856 h 5733141"/>
              <a:gd name="connsiteX1" fmla="*/ 0 w 6858003"/>
              <a:gd name="connsiteY1" fmla="*/ 0 h 5733141"/>
              <a:gd name="connsiteX2" fmla="*/ 6858003 w 6858003"/>
              <a:gd name="connsiteY2" fmla="*/ 0 h 5733141"/>
              <a:gd name="connsiteX3" fmla="*/ 6858003 w 6858003"/>
              <a:gd name="connsiteY3" fmla="*/ 5733141 h 5733141"/>
              <a:gd name="connsiteX4" fmla="*/ 6652227 w 6858003"/>
              <a:gd name="connsiteY4" fmla="*/ 5676427 h 5733141"/>
              <a:gd name="connsiteX5" fmla="*/ 401114 w 6858003"/>
              <a:gd name="connsiteY5" fmla="*/ 2340967 h 573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3" h="5733141">
                <a:moveTo>
                  <a:pt x="0" y="1992856"/>
                </a:moveTo>
                <a:lnTo>
                  <a:pt x="0" y="0"/>
                </a:lnTo>
                <a:lnTo>
                  <a:pt x="6858003" y="0"/>
                </a:lnTo>
                <a:lnTo>
                  <a:pt x="6858003" y="5733141"/>
                </a:lnTo>
                <a:lnTo>
                  <a:pt x="6652227" y="5676427"/>
                </a:lnTo>
                <a:cubicBezTo>
                  <a:pt x="4329682" y="5001184"/>
                  <a:pt x="2208787" y="3852174"/>
                  <a:pt x="401114" y="2340967"/>
                </a:cubicBezTo>
                <a:close/>
              </a:path>
            </a:pathLst>
          </a:cu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dirty="0">
                <a:solidFill>
                  <a:schemeClr val="lt1"/>
                </a:solidFill>
              </a:defRPr>
            </a:lvl1pPr>
            <a:lvl2pPr>
              <a:defRPr lang="zh-CN" altLang="en-US" dirty="0">
                <a:solidFill>
                  <a:schemeClr val="lt1"/>
                </a:solidFill>
              </a:defRPr>
            </a:lvl2pPr>
            <a:lvl3pPr>
              <a:defRPr lang="zh-CN" altLang="en-US" sz="1800" dirty="0">
                <a:solidFill>
                  <a:schemeClr val="lt1"/>
                </a:solidFill>
              </a:defRPr>
            </a:lvl3pPr>
            <a:lvl4pPr>
              <a:defRPr lang="zh-CN" altLang="en-US" sz="1800" dirty="0">
                <a:solidFill>
                  <a:schemeClr val="lt1"/>
                </a:solidFill>
              </a:defRPr>
            </a:lvl4pPr>
            <a:lvl5pPr>
              <a:defRPr lang="zh-CN" altLang="en-US" sz="1800" dirty="0">
                <a:solidFill>
                  <a:schemeClr val="lt1"/>
                </a:solidFill>
              </a:defRPr>
            </a:lvl5pPr>
          </a:lstStyle>
          <a:p>
            <a:pPr marL="0" lvl="0" algn="ctr" defTabSz="914400"/>
            <a:r>
              <a:rPr lang="zh-CN" altLang="en-US" dirty="0"/>
              <a:t>编辑母版文本样式</a:t>
            </a:r>
          </a:p>
          <a:p>
            <a:pPr marL="457200" lvl="1" defTabSz="914400"/>
            <a:r>
              <a:rPr lang="zh-CN" altLang="en-US" dirty="0"/>
              <a:t>第二级</a:t>
            </a:r>
          </a:p>
          <a:p>
            <a:pPr marL="914400" lvl="2" defTabSz="914400"/>
            <a:r>
              <a:rPr lang="zh-CN" altLang="en-US" dirty="0"/>
              <a:t>第三级</a:t>
            </a:r>
          </a:p>
          <a:p>
            <a:pPr marL="1371600" lvl="3" defTabSz="914400"/>
            <a:r>
              <a:rPr lang="zh-CN" altLang="en-US" dirty="0"/>
              <a:t>第四级</a:t>
            </a:r>
          </a:p>
          <a:p>
            <a:pPr marL="1828800" lvl="4" defTabSz="914400"/>
            <a:r>
              <a:rPr lang="zh-CN" altLang="en-US" dirty="0"/>
              <a:t>第五级 </a:t>
            </a:r>
          </a:p>
        </p:txBody>
      </p:sp>
      <p:sp>
        <p:nvSpPr>
          <p:cNvPr id="7" name="文本占位符 6"/>
          <p:cNvSpPr>
            <a:spLocks noGrp="1"/>
          </p:cNvSpPr>
          <p:nvPr>
            <p:ph type="body" sz="quarter" idx="20"/>
          </p:nvPr>
        </p:nvSpPr>
        <p:spPr>
          <a:xfrm rot="16200000" flipH="1">
            <a:off x="-788234" y="788232"/>
            <a:ext cx="6858002" cy="5281532"/>
          </a:xfrm>
          <a:custGeom>
            <a:avLst/>
            <a:gdLst>
              <a:gd name="connsiteX0" fmla="*/ 0 w 6858002"/>
              <a:gd name="connsiteY0" fmla="*/ 1969133 h 5281532"/>
              <a:gd name="connsiteX1" fmla="*/ 0 w 6858002"/>
              <a:gd name="connsiteY1" fmla="*/ 0 h 5281532"/>
              <a:gd name="connsiteX2" fmla="*/ 6858002 w 6858002"/>
              <a:gd name="connsiteY2" fmla="*/ 1 h 5281532"/>
              <a:gd name="connsiteX3" fmla="*/ 6858002 w 6858002"/>
              <a:gd name="connsiteY3" fmla="*/ 5281532 h 5281532"/>
              <a:gd name="connsiteX4" fmla="*/ 6183752 w 6858002"/>
              <a:gd name="connsiteY4" fmla="*/ 5115909 h 5281532"/>
              <a:gd name="connsiteX5" fmla="*/ 184287 w 6858002"/>
              <a:gd name="connsiteY5" fmla="*/ 2117015 h 528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2" h="5281532">
                <a:moveTo>
                  <a:pt x="0" y="1969133"/>
                </a:moveTo>
                <a:lnTo>
                  <a:pt x="0" y="0"/>
                </a:lnTo>
                <a:lnTo>
                  <a:pt x="6858002" y="1"/>
                </a:lnTo>
                <a:lnTo>
                  <a:pt x="6858002" y="5281532"/>
                </a:lnTo>
                <a:lnTo>
                  <a:pt x="6183752" y="5115909"/>
                </a:lnTo>
                <a:cubicBezTo>
                  <a:pt x="3976388" y="4511193"/>
                  <a:pt x="1945235" y="3480232"/>
                  <a:pt x="184287" y="2117015"/>
                </a:cubicBezTo>
                <a:close/>
              </a:path>
            </a:pathLst>
          </a:custGeom>
          <a:solidFill>
            <a:schemeClr val="accent1"/>
          </a:solidFill>
        </p:spPr>
        <p:txBody>
          <a:bodyPr wrap="square">
            <a:noAutofit/>
          </a:bodyPr>
          <a:lstStyle>
            <a:lvl1pPr>
              <a:defRPr>
                <a:solidFill>
                  <a:schemeClr val="tx1">
                    <a:alpha val="0"/>
                  </a:schemeClr>
                </a:solidFill>
              </a:defRPr>
            </a:lvl1pPr>
            <a:lvl2pPr>
              <a:defRPr>
                <a:solidFill>
                  <a:schemeClr val="tx1">
                    <a:alpha val="0"/>
                  </a:schemeClr>
                </a:solidFill>
              </a:defRPr>
            </a:lvl2pPr>
            <a:lvl3pPr>
              <a:defRPr>
                <a:solidFill>
                  <a:schemeClr val="tx1">
                    <a:alpha val="0"/>
                  </a:schemeClr>
                </a:solidFill>
              </a:defRPr>
            </a:lvl3pPr>
            <a:lvl4pPr>
              <a:defRPr>
                <a:solidFill>
                  <a:schemeClr val="tx1">
                    <a:alpha val="0"/>
                  </a:schemeClr>
                </a:solidFill>
              </a:defRPr>
            </a:lvl4pPr>
            <a:lvl5pPr>
              <a:defRPr>
                <a:solidFill>
                  <a:schemeClr val="tx1">
                    <a:alpha val="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 </a:t>
            </a:r>
          </a:p>
        </p:txBody>
      </p:sp>
      <p:sp>
        <p:nvSpPr>
          <p:cNvPr id="8" name="文本占位符 7"/>
          <p:cNvSpPr>
            <a:spLocks noGrp="1"/>
          </p:cNvSpPr>
          <p:nvPr>
            <p:ph type="body" sz="quarter" idx="21"/>
          </p:nvPr>
        </p:nvSpPr>
        <p:spPr>
          <a:xfrm rot="16200000" flipH="1">
            <a:off x="-1029494" y="1029492"/>
            <a:ext cx="6858002" cy="4799012"/>
          </a:xfrm>
          <a:custGeom>
            <a:avLst/>
            <a:gdLst>
              <a:gd name="connsiteX0" fmla="*/ 0 w 6858002"/>
              <a:gd name="connsiteY0" fmla="*/ 1882951 h 4799012"/>
              <a:gd name="connsiteX1" fmla="*/ 0 w 6858002"/>
              <a:gd name="connsiteY1" fmla="*/ 0 h 4799012"/>
              <a:gd name="connsiteX2" fmla="*/ 6858002 w 6858002"/>
              <a:gd name="connsiteY2" fmla="*/ 0 h 4799012"/>
              <a:gd name="connsiteX3" fmla="*/ 6858002 w 6858002"/>
              <a:gd name="connsiteY3" fmla="*/ 4799012 h 4799012"/>
              <a:gd name="connsiteX4" fmla="*/ 6553916 w 6858002"/>
              <a:gd name="connsiteY4" fmla="*/ 4744708 h 4799012"/>
              <a:gd name="connsiteX5" fmla="*/ 195632 w 6858002"/>
              <a:gd name="connsiteY5" fmla="*/ 2023843 h 479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2" h="4799012">
                <a:moveTo>
                  <a:pt x="0" y="1882951"/>
                </a:moveTo>
                <a:lnTo>
                  <a:pt x="0" y="0"/>
                </a:lnTo>
                <a:lnTo>
                  <a:pt x="6858002" y="0"/>
                </a:lnTo>
                <a:lnTo>
                  <a:pt x="6858002" y="4799012"/>
                </a:lnTo>
                <a:lnTo>
                  <a:pt x="6553916" y="4744708"/>
                </a:lnTo>
                <a:cubicBezTo>
                  <a:pt x="4231001" y="4269370"/>
                  <a:pt x="2077661" y="3328504"/>
                  <a:pt x="195632" y="2023843"/>
                </a:cubicBezTo>
                <a:close/>
              </a:path>
            </a:pathLst>
          </a:custGeom>
          <a:solidFill>
            <a:schemeClr val="accent1">
              <a:lumMod val="20000"/>
              <a:lumOff val="80000"/>
            </a:schemeClr>
          </a:solidFill>
        </p:spPr>
        <p:txBody>
          <a:bodyPr wrap="square">
            <a:noAutofit/>
          </a:bodyPr>
          <a:lstStyle>
            <a:lvl1pPr>
              <a:defRPr>
                <a:solidFill>
                  <a:schemeClr val="tx1">
                    <a:alpha val="0"/>
                  </a:schemeClr>
                </a:solidFill>
              </a:defRPr>
            </a:lvl1pPr>
            <a:lvl2pPr>
              <a:defRPr>
                <a:solidFill>
                  <a:schemeClr val="tx1">
                    <a:alpha val="0"/>
                  </a:schemeClr>
                </a:solidFill>
              </a:defRPr>
            </a:lvl2pPr>
            <a:lvl3pPr>
              <a:defRPr>
                <a:solidFill>
                  <a:schemeClr val="tx1">
                    <a:alpha val="0"/>
                  </a:schemeClr>
                </a:solidFill>
              </a:defRPr>
            </a:lvl3pPr>
            <a:lvl4pPr>
              <a:defRPr>
                <a:solidFill>
                  <a:schemeClr val="tx1">
                    <a:alpha val="0"/>
                  </a:schemeClr>
                </a:solidFill>
              </a:defRPr>
            </a:lvl4pPr>
            <a:lvl5pPr>
              <a:defRPr>
                <a:solidFill>
                  <a:schemeClr val="tx1">
                    <a:alpha val="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 </a:t>
            </a:r>
          </a:p>
        </p:txBody>
      </p:sp>
      <p:sp>
        <p:nvSpPr>
          <p:cNvPr id="9" name="图片占位符 8"/>
          <p:cNvSpPr>
            <a:spLocks noGrp="1"/>
          </p:cNvSpPr>
          <p:nvPr>
            <p:ph type="pic" sz="quarter" idx="10"/>
          </p:nvPr>
        </p:nvSpPr>
        <p:spPr>
          <a:xfrm flipH="1">
            <a:off x="0" y="-4"/>
            <a:ext cx="4277872" cy="6857998"/>
          </a:xfrm>
          <a:custGeom>
            <a:avLst/>
            <a:gdLst>
              <a:gd name="connsiteX0" fmla="*/ 2405574 w 4277872"/>
              <a:gd name="connsiteY0" fmla="*/ 0 h 6857998"/>
              <a:gd name="connsiteX1" fmla="*/ 4277872 w 4277872"/>
              <a:gd name="connsiteY1" fmla="*/ 0 h 6857998"/>
              <a:gd name="connsiteX2" fmla="*/ 4277872 w 4277872"/>
              <a:gd name="connsiteY2" fmla="*/ 6857998 h 6857998"/>
              <a:gd name="connsiteX3" fmla="*/ 0 w 4277872"/>
              <a:gd name="connsiteY3" fmla="*/ 6857998 h 6857998"/>
              <a:gd name="connsiteX4" fmla="*/ 71902 w 4277872"/>
              <a:gd name="connsiteY4" fmla="*/ 6379813 h 6857998"/>
              <a:gd name="connsiteX5" fmla="*/ 2281821 w 4277872"/>
              <a:gd name="connsiteY5" fmla="*/ 209325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7872" h="6857998">
                <a:moveTo>
                  <a:pt x="2405574" y="0"/>
                </a:moveTo>
                <a:lnTo>
                  <a:pt x="4277872" y="0"/>
                </a:lnTo>
                <a:lnTo>
                  <a:pt x="4277872" y="6857998"/>
                </a:lnTo>
                <a:lnTo>
                  <a:pt x="0" y="6857998"/>
                </a:lnTo>
                <a:lnTo>
                  <a:pt x="71902" y="6379813"/>
                </a:lnTo>
                <a:cubicBezTo>
                  <a:pt x="442255" y="4166176"/>
                  <a:pt x="1203333" y="2084907"/>
                  <a:pt x="2281821" y="209325"/>
                </a:cubicBezTo>
                <a:close/>
              </a:path>
            </a:pathLst>
          </a:custGeom>
          <a:pattFill prst="pct20">
            <a:fgClr>
              <a:schemeClr val="bg1">
                <a:lumMod val="75000"/>
              </a:schemeClr>
            </a:fgClr>
            <a:bgClr>
              <a:schemeClr val="bg1"/>
            </a:bgClr>
          </a:pattFill>
        </p:spPr>
        <p:txBody>
          <a:bodyPr vert="horz" wrap="square" lIns="91440" tIns="45720" rIns="91440" bIns="45720" rtlCol="0">
            <a:noAutofit/>
          </a:bodyPr>
          <a:lstStyle>
            <a:lvl1pPr>
              <a:defRPr lang="zh-CN" altLang="en-US" dirty="0"/>
            </a:lvl1pPr>
          </a:lstStyle>
          <a:p>
            <a:pPr lvl="0"/>
            <a:endParaRPr lang="zh-CN" altLang="en-US"/>
          </a:p>
        </p:txBody>
      </p:sp>
      <p:sp>
        <p:nvSpPr>
          <p:cNvPr id="16" name="标题 1">
            <a:extLst>
              <a:ext uri="{FF2B5EF4-FFF2-40B4-BE49-F238E27FC236}">
                <a16:creationId xmlns:a16="http://schemas.microsoft.com/office/drawing/2014/main" id="{B033D522-7288-4761-B2B9-0541C404DA42}"/>
              </a:ext>
            </a:extLst>
          </p:cNvPr>
          <p:cNvSpPr>
            <a:spLocks noGrp="1"/>
          </p:cNvSpPr>
          <p:nvPr>
            <p:ph type="ctrTitle" hasCustomPrompt="1"/>
          </p:nvPr>
        </p:nvSpPr>
        <p:spPr>
          <a:xfrm>
            <a:off x="5521323" y="2430463"/>
            <a:ext cx="5426076" cy="1621509"/>
          </a:xfrm>
          <a:prstGeom prst="rect">
            <a:avLst/>
          </a:prstGeo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7" name="文本占位符 62">
            <a:extLst>
              <a:ext uri="{FF2B5EF4-FFF2-40B4-BE49-F238E27FC236}">
                <a16:creationId xmlns:a16="http://schemas.microsoft.com/office/drawing/2014/main" id="{53CDFB78-A46A-4E15-8B39-FA486A95D1F1}"/>
              </a:ext>
            </a:extLst>
          </p:cNvPr>
          <p:cNvSpPr>
            <a:spLocks noGrp="1"/>
          </p:cNvSpPr>
          <p:nvPr>
            <p:ph type="body" sz="quarter" idx="18" hasCustomPrompt="1"/>
          </p:nvPr>
        </p:nvSpPr>
        <p:spPr>
          <a:xfrm>
            <a:off x="5521323" y="4736699"/>
            <a:ext cx="5426076" cy="310871"/>
          </a:xfrm>
          <a:prstGeom prst="rect">
            <a:avLst/>
          </a:prstGeo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18" name="文本占位符 13">
            <a:extLst>
              <a:ext uri="{FF2B5EF4-FFF2-40B4-BE49-F238E27FC236}">
                <a16:creationId xmlns:a16="http://schemas.microsoft.com/office/drawing/2014/main" id="{ACE175F6-12C2-4D82-9576-490C8748C881}"/>
              </a:ext>
            </a:extLst>
          </p:cNvPr>
          <p:cNvSpPr>
            <a:spLocks noGrp="1"/>
          </p:cNvSpPr>
          <p:nvPr>
            <p:ph type="body" sz="quarter" idx="22" hasCustomPrompt="1"/>
          </p:nvPr>
        </p:nvSpPr>
        <p:spPr>
          <a:xfrm>
            <a:off x="5521324" y="4440428"/>
            <a:ext cx="5426076" cy="296271"/>
          </a:xfrm>
          <a:prstGeom prst="rect">
            <a:avLst/>
          </a:prstGeo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标题占位符 1">
            <a:extLst>
              <a:ext uri="{FF2B5EF4-FFF2-40B4-BE49-F238E27FC236}">
                <a16:creationId xmlns:a16="http://schemas.microsoft.com/office/drawing/2014/main" id="{EE8BD958-8F22-4B70-B571-D2F92B30CFC9}"/>
              </a:ext>
            </a:extLst>
          </p:cNvPr>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9" name="文本占位符 2">
            <a:extLst>
              <a:ext uri="{FF2B5EF4-FFF2-40B4-BE49-F238E27FC236}">
                <a16:creationId xmlns:a16="http://schemas.microsoft.com/office/drawing/2014/main" id="{333865A9-DF8C-45C6-B762-C93E27823146}"/>
              </a:ext>
            </a:extLst>
          </p:cNvPr>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10" name="直接连接符 9">
            <a:extLst>
              <a:ext uri="{FF2B5EF4-FFF2-40B4-BE49-F238E27FC236}">
                <a16:creationId xmlns:a16="http://schemas.microsoft.com/office/drawing/2014/main" id="{3587181D-4B3C-4A50-95B8-64CC031F6514}"/>
              </a:ext>
            </a:extLst>
          </p:cNvPr>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日期占位符 3">
            <a:extLst>
              <a:ext uri="{FF2B5EF4-FFF2-40B4-BE49-F238E27FC236}">
                <a16:creationId xmlns:a16="http://schemas.microsoft.com/office/drawing/2014/main" id="{EF1E0E09-93C6-496A-89E5-A431E1C5E149}"/>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2020/1/9</a:t>
            </a:fld>
            <a:endParaRPr lang="zh-CN" altLang="en-US"/>
          </a:p>
        </p:txBody>
      </p:sp>
      <p:sp>
        <p:nvSpPr>
          <p:cNvPr id="12" name="页脚占位符 4">
            <a:extLst>
              <a:ext uri="{FF2B5EF4-FFF2-40B4-BE49-F238E27FC236}">
                <a16:creationId xmlns:a16="http://schemas.microsoft.com/office/drawing/2014/main" id="{9628FCC0-2954-4118-9C31-7483FED22E1B}"/>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3" name="灯片编号占位符 5">
            <a:extLst>
              <a:ext uri="{FF2B5EF4-FFF2-40B4-BE49-F238E27FC236}">
                <a16:creationId xmlns:a16="http://schemas.microsoft.com/office/drawing/2014/main" id="{B0546C88-5559-4715-A31C-DBC2F6C3AB16}"/>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2" r:id="rId3"/>
    <p:sldLayoutId id="2147483663"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08" userDrawn="1">
          <p15:clr>
            <a:srgbClr val="F26B43"/>
          </p15:clr>
        </p15:guide>
        <p15:guide id="5" orient="horz" pos="3931" userDrawn="1">
          <p15:clr>
            <a:srgbClr val="F26B43"/>
          </p15:clr>
        </p15:guide>
        <p15:guide id="6" orient="horz" pos="387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20"/>
          <p:cNvSpPr>
            <a:spLocks noGrp="1"/>
          </p:cNvSpPr>
          <p:nvPr>
            <p:ph type="body" sz="quarter" idx="13"/>
          </p:nvPr>
        </p:nvSpPr>
        <p:spPr/>
        <p:txBody>
          <a:bodyPr/>
          <a:lstStyle/>
          <a:p>
            <a:endParaRPr lang="zh-CN" altLang="en-US"/>
          </a:p>
        </p:txBody>
      </p:sp>
      <p:sp>
        <p:nvSpPr>
          <p:cNvPr id="18" name="文本占位符 17"/>
          <p:cNvSpPr>
            <a:spLocks noGrp="1"/>
          </p:cNvSpPr>
          <p:nvPr>
            <p:ph type="body" sz="quarter" idx="11"/>
          </p:nvPr>
        </p:nvSpPr>
        <p:spPr/>
        <p:txBody>
          <a:bodyPr/>
          <a:lstStyle/>
          <a:p>
            <a:endParaRPr lang="zh-CN" altLang="en-US" dirty="0"/>
          </a:p>
        </p:txBody>
      </p:sp>
      <p:pic>
        <p:nvPicPr>
          <p:cNvPr id="27" name="图片占位符 2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0959" b="30959"/>
          <a:stretch>
            <a:fillRect/>
          </a:stretch>
        </p:blipFill>
        <p:spPr>
          <a:xfrm>
            <a:off x="-8586" y="0"/>
            <a:ext cx="12192001" cy="3003949"/>
          </a:xfrm>
        </p:spPr>
      </p:pic>
      <p:sp>
        <p:nvSpPr>
          <p:cNvPr id="26" name="副标题 4">
            <a:extLst>
              <a:ext uri="{FF2B5EF4-FFF2-40B4-BE49-F238E27FC236}">
                <a16:creationId xmlns:a16="http://schemas.microsoft.com/office/drawing/2014/main" id="{CC0D32B7-D21B-4EB6-B749-D154064F6844}"/>
              </a:ext>
            </a:extLst>
          </p:cNvPr>
          <p:cNvSpPr>
            <a:spLocks noGrp="1"/>
          </p:cNvSpPr>
          <p:nvPr>
            <p:ph type="subTitle" idx="1"/>
          </p:nvPr>
        </p:nvSpPr>
        <p:spPr>
          <a:xfrm>
            <a:off x="822324" y="5050716"/>
            <a:ext cx="8636001" cy="558799"/>
          </a:xfrm>
        </p:spPr>
        <p:txBody>
          <a:bodyPr/>
          <a:lstStyle/>
          <a:p>
            <a:r>
              <a:rPr lang="zh-CN" altLang="en-US" dirty="0" smtClean="0"/>
              <a:t>汇报人：丁沐河</a:t>
            </a:r>
            <a:endParaRPr lang="en-US" altLang="zh-CN" dirty="0"/>
          </a:p>
        </p:txBody>
      </p:sp>
      <p:sp>
        <p:nvSpPr>
          <p:cNvPr id="28" name="标题 3">
            <a:extLst>
              <a:ext uri="{FF2B5EF4-FFF2-40B4-BE49-F238E27FC236}">
                <a16:creationId xmlns:a16="http://schemas.microsoft.com/office/drawing/2014/main" id="{44CFAB5A-D40B-48AF-8E60-D0EA1F6F377C}"/>
              </a:ext>
            </a:extLst>
          </p:cNvPr>
          <p:cNvSpPr>
            <a:spLocks noGrp="1"/>
          </p:cNvSpPr>
          <p:nvPr>
            <p:ph type="ctrTitle"/>
          </p:nvPr>
        </p:nvSpPr>
        <p:spPr>
          <a:xfrm>
            <a:off x="822325" y="3888103"/>
            <a:ext cx="8636001" cy="1169998"/>
          </a:xfrm>
        </p:spPr>
        <p:txBody>
          <a:bodyPr>
            <a:noAutofit/>
          </a:bodyPr>
          <a:lstStyle/>
          <a:p>
            <a:r>
              <a:rPr lang="zh-CN" altLang="en-US" dirty="0" smtClean="0"/>
              <a:t>人脸检测算法实践</a:t>
            </a:r>
            <a:r>
              <a:rPr lang="en-US" altLang="zh-CN" dirty="0" smtClean="0"/>
              <a:t>——</a:t>
            </a:r>
            <a:r>
              <a:rPr lang="zh-CN" altLang="en-US" dirty="0" smtClean="0"/>
              <a:t>期末报告</a:t>
            </a:r>
            <a:endParaRPr lang="zh-CN" altLang="en-US" dirty="0"/>
          </a:p>
        </p:txBody>
      </p:sp>
      <p:sp>
        <p:nvSpPr>
          <p:cNvPr id="19" name="标题 3">
            <a:extLst>
              <a:ext uri="{FF2B5EF4-FFF2-40B4-BE49-F238E27FC236}">
                <a16:creationId xmlns:a16="http://schemas.microsoft.com/office/drawing/2014/main" id="{44CFAB5A-D40B-48AF-8E60-D0EA1F6F377C}"/>
              </a:ext>
            </a:extLst>
          </p:cNvPr>
          <p:cNvSpPr txBox="1">
            <a:spLocks/>
          </p:cNvSpPr>
          <p:nvPr/>
        </p:nvSpPr>
        <p:spPr>
          <a:xfrm>
            <a:off x="822324" y="2675804"/>
            <a:ext cx="3465390" cy="1169998"/>
          </a:xfrm>
          <a:prstGeom prst="rect">
            <a:avLst/>
          </a:prstGeom>
        </p:spPr>
        <p:txBody>
          <a:bodyPr vert="horz" lIns="91440" tIns="45720" rIns="91440" bIns="45720" rtlCol="0" anchor="ctr">
            <a:noAutofit/>
          </a:bodyPr>
          <a:lstStyle>
            <a:lvl1pPr algn="l" defTabSz="914354" rtl="0" eaLnBrk="1" latinLnBrk="0" hangingPunct="1">
              <a:lnSpc>
                <a:spcPct val="90000"/>
              </a:lnSpc>
              <a:spcBef>
                <a:spcPct val="0"/>
              </a:spcBef>
              <a:buNone/>
              <a:defRPr sz="4000" b="1" kern="1200">
                <a:solidFill>
                  <a:schemeClr val="tx1"/>
                </a:solidFill>
                <a:latin typeface="+mj-lt"/>
                <a:ea typeface="+mj-ea"/>
                <a:cs typeface="+mj-cs"/>
              </a:defRPr>
            </a:lvl1pPr>
          </a:lstStyle>
          <a:p>
            <a:r>
              <a:rPr lang="zh-CN" altLang="en-US" dirty="0" smtClean="0"/>
              <a:t>人工智能实践</a:t>
            </a:r>
            <a:endParaRPr lang="zh-CN" altLang="en-US" dirty="0"/>
          </a:p>
        </p:txBody>
      </p:sp>
    </p:spTree>
    <p:extLst>
      <p:ext uri="{BB962C8B-B14F-4D97-AF65-F5344CB8AC3E}">
        <p14:creationId xmlns:p14="http://schemas.microsoft.com/office/powerpoint/2010/main" val="22717418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MTCNN</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10</a:t>
            </a:fld>
            <a:endParaRPr lang="zh-CN" altLang="en-US"/>
          </a:p>
        </p:txBody>
      </p:sp>
      <p:sp>
        <p:nvSpPr>
          <p:cNvPr id="5" name="文本框 4">
            <a:extLst>
              <a:ext uri="{FF2B5EF4-FFF2-40B4-BE49-F238E27FC236}">
                <a16:creationId xmlns:a16="http://schemas.microsoft.com/office/drawing/2014/main" id="{DFB2F091-D00D-4BE4-A9C3-2DFD60D3B9EA}"/>
              </a:ext>
            </a:extLst>
          </p:cNvPr>
          <p:cNvSpPr txBox="1"/>
          <p:nvPr/>
        </p:nvSpPr>
        <p:spPr>
          <a:xfrm>
            <a:off x="531803" y="1245954"/>
            <a:ext cx="4570582" cy="4770537"/>
          </a:xfrm>
          <a:prstGeom prst="rect">
            <a:avLst/>
          </a:prstGeom>
          <a:noFill/>
        </p:spPr>
        <p:txBody>
          <a:bodyPr wrap="square" rtlCol="0">
            <a:spAutoFit/>
          </a:bodyPr>
          <a:lstStyle/>
          <a:p>
            <a:r>
              <a:rPr lang="zh-CN" altLang="en-US" sz="1600" dirty="0">
                <a:solidFill>
                  <a:srgbClr val="000000"/>
                </a:solidFill>
              </a:rPr>
              <a:t>模型训练：</a:t>
            </a:r>
            <a:endParaRPr lang="en-US" altLang="zh-CN" sz="1600" dirty="0">
              <a:solidFill>
                <a:srgbClr val="000000"/>
              </a:solidFill>
            </a:endParaRPr>
          </a:p>
          <a:p>
            <a:endParaRPr lang="en-US" altLang="zh-CN" sz="1600" dirty="0">
              <a:solidFill>
                <a:srgbClr val="000000"/>
              </a:solidFill>
            </a:endParaRPr>
          </a:p>
          <a:p>
            <a:r>
              <a:rPr lang="zh-CN" altLang="zh-CN" sz="1600" dirty="0">
                <a:solidFill>
                  <a:srgbClr val="000000"/>
                </a:solidFill>
              </a:rPr>
              <a:t>训练数据：</a:t>
            </a:r>
          </a:p>
          <a:p>
            <a:r>
              <a:rPr lang="zh-CN" altLang="zh-CN" sz="1600" dirty="0">
                <a:solidFill>
                  <a:srgbClr val="000000"/>
                </a:solidFill>
              </a:rPr>
              <a:t>它包含</a:t>
            </a:r>
            <a:r>
              <a:rPr lang="en-US" altLang="zh-CN" sz="1600" dirty="0">
                <a:solidFill>
                  <a:srgbClr val="000000"/>
                </a:solidFill>
              </a:rPr>
              <a:t>5590</a:t>
            </a:r>
            <a:r>
              <a:rPr lang="zh-CN" altLang="zh-CN" sz="1600" dirty="0">
                <a:solidFill>
                  <a:srgbClr val="000000"/>
                </a:solidFill>
              </a:rPr>
              <a:t>张</a:t>
            </a:r>
            <a:r>
              <a:rPr lang="en-US" altLang="zh-CN" sz="1600" dirty="0">
                <a:solidFill>
                  <a:srgbClr val="000000"/>
                </a:solidFill>
              </a:rPr>
              <a:t>LFW</a:t>
            </a:r>
            <a:r>
              <a:rPr lang="zh-CN" altLang="zh-CN" sz="1600" dirty="0">
                <a:solidFill>
                  <a:srgbClr val="000000"/>
                </a:solidFill>
              </a:rPr>
              <a:t>图像和</a:t>
            </a:r>
            <a:r>
              <a:rPr lang="en-US" altLang="zh-CN" sz="1600" dirty="0">
                <a:solidFill>
                  <a:srgbClr val="000000"/>
                </a:solidFill>
              </a:rPr>
              <a:t>7876</a:t>
            </a:r>
            <a:r>
              <a:rPr lang="zh-CN" altLang="zh-CN" sz="1600" dirty="0">
                <a:solidFill>
                  <a:srgbClr val="000000"/>
                </a:solidFill>
              </a:rPr>
              <a:t>张从网上下载的其他图像。训练集和验证集在</a:t>
            </a:r>
            <a:r>
              <a:rPr lang="en-US" altLang="zh-CN" sz="1600" dirty="0" err="1">
                <a:solidFill>
                  <a:srgbClr val="000000"/>
                </a:solidFill>
              </a:rPr>
              <a:t>trainimageliist</a:t>
            </a:r>
            <a:r>
              <a:rPr lang="en-US" altLang="zh-CN" sz="1600" dirty="0">
                <a:solidFill>
                  <a:srgbClr val="000000"/>
                </a:solidFill>
              </a:rPr>
              <a:t> .txt</a:t>
            </a:r>
            <a:r>
              <a:rPr lang="zh-CN" altLang="zh-CN" sz="1600" dirty="0">
                <a:solidFill>
                  <a:srgbClr val="000000"/>
                </a:solidFill>
              </a:rPr>
              <a:t>和</a:t>
            </a:r>
            <a:r>
              <a:rPr lang="en-US" altLang="zh-CN" sz="1600" dirty="0" err="1">
                <a:solidFill>
                  <a:srgbClr val="000000"/>
                </a:solidFill>
              </a:rPr>
              <a:t>testImageList</a:t>
            </a:r>
            <a:r>
              <a:rPr lang="zh-CN" altLang="zh-CN" sz="1600" dirty="0">
                <a:solidFill>
                  <a:srgbClr val="000000"/>
                </a:solidFill>
              </a:rPr>
              <a:t>中定义。分别三种。这些文本文件的每一行都以图像名称开始，然后是我们的面部检测器返回的人脸包围框的边界位置，然后是五个面部点的位置。</a:t>
            </a:r>
          </a:p>
          <a:p>
            <a:r>
              <a:rPr lang="en-US" altLang="zh-CN" sz="1600" dirty="0">
                <a:solidFill>
                  <a:srgbClr val="000000"/>
                </a:solidFill>
              </a:rPr>
              <a:t> </a:t>
            </a:r>
            <a:endParaRPr lang="zh-CN" altLang="zh-CN" sz="1600" dirty="0">
              <a:solidFill>
                <a:srgbClr val="000000"/>
              </a:solidFill>
            </a:endParaRPr>
          </a:p>
          <a:p>
            <a:r>
              <a:rPr lang="zh-CN" altLang="zh-CN" sz="1600" dirty="0">
                <a:solidFill>
                  <a:srgbClr val="000000"/>
                </a:solidFill>
              </a:rPr>
              <a:t>测试数据：</a:t>
            </a:r>
          </a:p>
          <a:p>
            <a:r>
              <a:rPr lang="zh-CN" altLang="zh-CN" sz="1600" dirty="0">
                <a:solidFill>
                  <a:srgbClr val="000000"/>
                </a:solidFill>
              </a:rPr>
              <a:t>它包含了我们测试中使用的</a:t>
            </a:r>
            <a:r>
              <a:rPr lang="en-US" altLang="zh-CN" sz="1600" dirty="0">
                <a:solidFill>
                  <a:srgbClr val="000000"/>
                </a:solidFill>
              </a:rPr>
              <a:t>1521</a:t>
            </a:r>
            <a:r>
              <a:rPr lang="zh-CN" altLang="zh-CN" sz="1600" dirty="0">
                <a:solidFill>
                  <a:srgbClr val="000000"/>
                </a:solidFill>
              </a:rPr>
              <a:t>张</a:t>
            </a:r>
            <a:r>
              <a:rPr lang="en-US" altLang="zh-CN" sz="1600" dirty="0" err="1">
                <a:solidFill>
                  <a:srgbClr val="000000"/>
                </a:solidFill>
              </a:rPr>
              <a:t>BioID</a:t>
            </a:r>
            <a:r>
              <a:rPr lang="zh-CN" altLang="zh-CN" sz="1600" dirty="0">
                <a:solidFill>
                  <a:srgbClr val="000000"/>
                </a:solidFill>
              </a:rPr>
              <a:t>图像、</a:t>
            </a:r>
            <a:r>
              <a:rPr lang="en-US" altLang="zh-CN" sz="1600" dirty="0">
                <a:solidFill>
                  <a:srgbClr val="000000"/>
                </a:solidFill>
              </a:rPr>
              <a:t>781</a:t>
            </a:r>
            <a:r>
              <a:rPr lang="zh-CN" altLang="zh-CN" sz="1600" dirty="0">
                <a:solidFill>
                  <a:srgbClr val="000000"/>
                </a:solidFill>
              </a:rPr>
              <a:t>张</a:t>
            </a:r>
            <a:r>
              <a:rPr lang="en-US" altLang="zh-CN" sz="1600" dirty="0">
                <a:solidFill>
                  <a:srgbClr val="000000"/>
                </a:solidFill>
              </a:rPr>
              <a:t>LFPW</a:t>
            </a:r>
            <a:r>
              <a:rPr lang="zh-CN" altLang="zh-CN" sz="1600" dirty="0">
                <a:solidFill>
                  <a:srgbClr val="000000"/>
                </a:solidFill>
              </a:rPr>
              <a:t>训练图像和</a:t>
            </a:r>
            <a:r>
              <a:rPr lang="en-US" altLang="zh-CN" sz="1600" dirty="0">
                <a:solidFill>
                  <a:srgbClr val="000000"/>
                </a:solidFill>
              </a:rPr>
              <a:t>249</a:t>
            </a:r>
            <a:r>
              <a:rPr lang="zh-CN" altLang="zh-CN" sz="1600" dirty="0">
                <a:solidFill>
                  <a:srgbClr val="000000"/>
                </a:solidFill>
              </a:rPr>
              <a:t>张</a:t>
            </a:r>
            <a:r>
              <a:rPr lang="en-US" altLang="zh-CN" sz="1600" dirty="0">
                <a:solidFill>
                  <a:srgbClr val="000000"/>
                </a:solidFill>
              </a:rPr>
              <a:t>LFPW</a:t>
            </a:r>
            <a:r>
              <a:rPr lang="zh-CN" altLang="zh-CN" sz="1600" dirty="0">
                <a:solidFill>
                  <a:srgbClr val="000000"/>
                </a:solidFill>
              </a:rPr>
              <a:t>测试图像，以及文本文件，这些文本文件记录了我们的人脸检测器为每个数据集返回的人脸边界框的边界位置。文本文件中没有列出我们的人脸检测失败的一些图像。为了方便处理，</a:t>
            </a:r>
            <a:r>
              <a:rPr lang="en-US" altLang="zh-CN" sz="1600" dirty="0">
                <a:solidFill>
                  <a:srgbClr val="000000"/>
                </a:solidFill>
              </a:rPr>
              <a:t>LFPW</a:t>
            </a:r>
            <a:r>
              <a:rPr lang="zh-CN" altLang="zh-CN" sz="1600" dirty="0">
                <a:solidFill>
                  <a:srgbClr val="000000"/>
                </a:solidFill>
              </a:rPr>
              <a:t>图像被重命名。</a:t>
            </a:r>
            <a:endParaRPr lang="en-US" altLang="zh-CN" sz="1600" dirty="0">
              <a:solidFill>
                <a:srgbClr val="000000"/>
              </a:solidFill>
            </a:endParaRPr>
          </a:p>
          <a:p>
            <a:endParaRPr lang="en-US" altLang="zh-CN" sz="1600" dirty="0">
              <a:solidFill>
                <a:srgbClr val="000000"/>
              </a:solidFill>
            </a:endParaRPr>
          </a:p>
          <a:p>
            <a:r>
              <a:rPr lang="zh-CN" altLang="en-US" sz="1600" dirty="0">
                <a:solidFill>
                  <a:srgbClr val="000000"/>
                </a:solidFill>
              </a:rPr>
              <a:t>训练模型</a:t>
            </a:r>
            <a:endParaRPr lang="zh-CN" altLang="zh-CN" sz="1600" dirty="0">
              <a:solidFill>
                <a:srgbClr val="000000"/>
              </a:solidFill>
            </a:endParaRPr>
          </a:p>
        </p:txBody>
      </p:sp>
      <p:pic>
        <p:nvPicPr>
          <p:cNvPr id="3" name="图片 2"/>
          <p:cNvPicPr>
            <a:picLocks noChangeAspect="1"/>
          </p:cNvPicPr>
          <p:nvPr/>
        </p:nvPicPr>
        <p:blipFill>
          <a:blip r:embed="rId2"/>
          <a:stretch>
            <a:fillRect/>
          </a:stretch>
        </p:blipFill>
        <p:spPr>
          <a:xfrm>
            <a:off x="6568252" y="1969918"/>
            <a:ext cx="4633458" cy="3569236"/>
          </a:xfrm>
          <a:prstGeom prst="rect">
            <a:avLst/>
          </a:prstGeom>
        </p:spPr>
      </p:pic>
    </p:spTree>
    <p:extLst>
      <p:ext uri="{BB962C8B-B14F-4D97-AF65-F5344CB8AC3E}">
        <p14:creationId xmlns:p14="http://schemas.microsoft.com/office/powerpoint/2010/main" val="38334701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MTCNN</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11</a:t>
            </a:fld>
            <a:endParaRPr lang="zh-CN" altLang="en-US"/>
          </a:p>
        </p:txBody>
      </p:sp>
      <p:pic>
        <p:nvPicPr>
          <p:cNvPr id="5" name="图片 4"/>
          <p:cNvPicPr>
            <a:picLocks noChangeAspect="1"/>
          </p:cNvPicPr>
          <p:nvPr/>
        </p:nvPicPr>
        <p:blipFill>
          <a:blip r:embed="rId2"/>
          <a:stretch>
            <a:fillRect/>
          </a:stretch>
        </p:blipFill>
        <p:spPr>
          <a:xfrm>
            <a:off x="6682154" y="2105823"/>
            <a:ext cx="5164952" cy="4119129"/>
          </a:xfrm>
          <a:prstGeom prst="rect">
            <a:avLst/>
          </a:prstGeom>
        </p:spPr>
      </p:pic>
      <p:sp>
        <p:nvSpPr>
          <p:cNvPr id="3" name="AutoShape 2" descr="https://img-blog.csdn.net/20180608103013657?watermark/2/text/aHR0cHM6Ly9ibG9nLmNzZG4ubmV0L3NhbXlsZWU=/font/5a6L5L2T/fontsize/400/fill/I0JBQkFCMA==/dissolve/7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p:cNvPicPr/>
          <p:nvPr/>
        </p:nvPicPr>
        <p:blipFill>
          <a:blip r:embed="rId3"/>
          <a:stretch>
            <a:fillRect/>
          </a:stretch>
        </p:blipFill>
        <p:spPr>
          <a:xfrm>
            <a:off x="669924" y="2110154"/>
            <a:ext cx="4980599" cy="4185138"/>
          </a:xfrm>
          <a:prstGeom prst="rect">
            <a:avLst/>
          </a:prstGeom>
        </p:spPr>
      </p:pic>
      <p:sp>
        <p:nvSpPr>
          <p:cNvPr id="11" name="文本框 10"/>
          <p:cNvSpPr txBox="1"/>
          <p:nvPr/>
        </p:nvSpPr>
        <p:spPr>
          <a:xfrm>
            <a:off x="4226169" y="1172499"/>
            <a:ext cx="2848708" cy="461665"/>
          </a:xfrm>
          <a:prstGeom prst="rect">
            <a:avLst/>
          </a:prstGeom>
          <a:noFill/>
        </p:spPr>
        <p:txBody>
          <a:bodyPr wrap="square" rtlCol="0">
            <a:spAutoFit/>
          </a:bodyPr>
          <a:lstStyle/>
          <a:p>
            <a:r>
              <a:rPr lang="zh-CN" altLang="en-US" sz="2400" dirty="0"/>
              <a:t>小</a:t>
            </a:r>
            <a:r>
              <a:rPr lang="zh-CN" altLang="en-US" sz="2400" dirty="0" smtClean="0"/>
              <a:t>规模人脸的识别</a:t>
            </a:r>
            <a:endParaRPr lang="zh-CN" altLang="en-US" sz="2400" dirty="0"/>
          </a:p>
        </p:txBody>
      </p:sp>
    </p:spTree>
    <p:extLst>
      <p:ext uri="{BB962C8B-B14F-4D97-AF65-F5344CB8AC3E}">
        <p14:creationId xmlns:p14="http://schemas.microsoft.com/office/powerpoint/2010/main" val="31283822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MTCNN</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12</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4182" y="2538412"/>
            <a:ext cx="6112833" cy="3192652"/>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097" y="2538412"/>
            <a:ext cx="4524375" cy="3152775"/>
          </a:xfrm>
          <a:prstGeom prst="rect">
            <a:avLst/>
          </a:prstGeom>
        </p:spPr>
      </p:pic>
      <p:sp>
        <p:nvSpPr>
          <p:cNvPr id="6" name="文本框 5"/>
          <p:cNvSpPr txBox="1"/>
          <p:nvPr/>
        </p:nvSpPr>
        <p:spPr>
          <a:xfrm>
            <a:off x="4158761" y="1414224"/>
            <a:ext cx="2848708" cy="461665"/>
          </a:xfrm>
          <a:prstGeom prst="rect">
            <a:avLst/>
          </a:prstGeom>
          <a:noFill/>
        </p:spPr>
        <p:txBody>
          <a:bodyPr wrap="square" rtlCol="0">
            <a:spAutoFit/>
          </a:bodyPr>
          <a:lstStyle/>
          <a:p>
            <a:r>
              <a:rPr lang="zh-CN" altLang="en-US" sz="2400" dirty="0" smtClean="0"/>
              <a:t>大规模人脸的识别</a:t>
            </a:r>
            <a:endParaRPr lang="zh-CN" altLang="en-US" sz="2400" dirty="0"/>
          </a:p>
        </p:txBody>
      </p:sp>
    </p:spTree>
    <p:extLst>
      <p:ext uri="{BB962C8B-B14F-4D97-AF65-F5344CB8AC3E}">
        <p14:creationId xmlns:p14="http://schemas.microsoft.com/office/powerpoint/2010/main" val="41734370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MTCNN</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13</a:t>
            </a:fld>
            <a:endParaRPr lang="zh-CN" altLang="en-US"/>
          </a:p>
        </p:txBody>
      </p:sp>
      <p:sp>
        <p:nvSpPr>
          <p:cNvPr id="5" name="文本框 4">
            <a:extLst>
              <a:ext uri="{FF2B5EF4-FFF2-40B4-BE49-F238E27FC236}">
                <a16:creationId xmlns:a16="http://schemas.microsoft.com/office/drawing/2014/main" id="{DFB2F091-D00D-4BE4-A9C3-2DFD60D3B9EA}"/>
              </a:ext>
            </a:extLst>
          </p:cNvPr>
          <p:cNvSpPr txBox="1"/>
          <p:nvPr/>
        </p:nvSpPr>
        <p:spPr>
          <a:xfrm>
            <a:off x="531802" y="1245954"/>
            <a:ext cx="7249389" cy="2800767"/>
          </a:xfrm>
          <a:prstGeom prst="rect">
            <a:avLst/>
          </a:prstGeom>
          <a:noFill/>
        </p:spPr>
        <p:txBody>
          <a:bodyPr wrap="square" rtlCol="0">
            <a:spAutoFit/>
          </a:bodyPr>
          <a:lstStyle/>
          <a:p>
            <a:r>
              <a:rPr lang="zh-CN" altLang="en-US" sz="1600" dirty="0" smtClean="0">
                <a:solidFill>
                  <a:srgbClr val="000000"/>
                </a:solidFill>
              </a:rPr>
              <a:t>我的想法：</a:t>
            </a:r>
            <a:endParaRPr lang="en-US" altLang="zh-CN" sz="1600" dirty="0" smtClean="0">
              <a:solidFill>
                <a:srgbClr val="000000"/>
              </a:solidFill>
            </a:endParaRPr>
          </a:p>
          <a:p>
            <a:endParaRPr lang="en-US" altLang="zh-CN" sz="1600" dirty="0">
              <a:solidFill>
                <a:srgbClr val="000000"/>
              </a:solidFill>
            </a:endParaRPr>
          </a:p>
          <a:p>
            <a:r>
              <a:rPr lang="zh-CN" altLang="en-US" sz="1600" dirty="0" smtClean="0">
                <a:solidFill>
                  <a:srgbClr val="000000"/>
                </a:solidFill>
              </a:rPr>
              <a:t>（</a:t>
            </a:r>
            <a:r>
              <a:rPr lang="en-US" altLang="zh-CN" sz="1600" dirty="0" smtClean="0">
                <a:solidFill>
                  <a:srgbClr val="000000"/>
                </a:solidFill>
              </a:rPr>
              <a:t>1</a:t>
            </a:r>
            <a:r>
              <a:rPr lang="zh-CN" altLang="en-US" sz="1600" dirty="0" smtClean="0">
                <a:solidFill>
                  <a:srgbClr val="000000"/>
                </a:solidFill>
              </a:rPr>
              <a:t>）由 </a:t>
            </a:r>
            <a:r>
              <a:rPr lang="en-US" altLang="zh-CN" sz="1600" dirty="0" smtClean="0">
                <a:solidFill>
                  <a:srgbClr val="000000"/>
                </a:solidFill>
              </a:rPr>
              <a:t>MTCNN</a:t>
            </a:r>
            <a:r>
              <a:rPr lang="zh-CN" altLang="en-US" sz="1600" dirty="0" smtClean="0">
                <a:solidFill>
                  <a:srgbClr val="000000"/>
                </a:solidFill>
              </a:rPr>
              <a:t>的识别效果，我们可以看出，</a:t>
            </a:r>
            <a:r>
              <a:rPr lang="en-US" altLang="zh-CN" sz="1600" dirty="0" smtClean="0">
                <a:solidFill>
                  <a:srgbClr val="000000"/>
                </a:solidFill>
              </a:rPr>
              <a:t>MTCNN </a:t>
            </a:r>
            <a:r>
              <a:rPr lang="zh-CN" altLang="en-US" sz="1600" dirty="0" smtClean="0">
                <a:solidFill>
                  <a:srgbClr val="000000"/>
                </a:solidFill>
              </a:rPr>
              <a:t>模型通过 </a:t>
            </a:r>
            <a:r>
              <a:rPr lang="en-US" altLang="zh-CN" sz="1600" dirty="0" err="1" smtClean="0">
                <a:solidFill>
                  <a:srgbClr val="000000"/>
                </a:solidFill>
              </a:rPr>
              <a:t>Onet</a:t>
            </a:r>
            <a:r>
              <a:rPr lang="zh-CN" altLang="en-US" sz="1600" dirty="0" smtClean="0">
                <a:solidFill>
                  <a:srgbClr val="000000"/>
                </a:solidFill>
              </a:rPr>
              <a:t>，</a:t>
            </a:r>
            <a:r>
              <a:rPr lang="en-US" altLang="zh-CN" sz="1600" dirty="0" err="1" smtClean="0">
                <a:solidFill>
                  <a:srgbClr val="000000"/>
                </a:solidFill>
              </a:rPr>
              <a:t>Pnet</a:t>
            </a:r>
            <a:r>
              <a:rPr lang="zh-CN" altLang="en-US" sz="1600" dirty="0" smtClean="0">
                <a:solidFill>
                  <a:srgbClr val="000000"/>
                </a:solidFill>
              </a:rPr>
              <a:t>，</a:t>
            </a:r>
            <a:r>
              <a:rPr lang="en-US" altLang="zh-CN" sz="1600" dirty="0" err="1" smtClean="0">
                <a:solidFill>
                  <a:srgbClr val="000000"/>
                </a:solidFill>
              </a:rPr>
              <a:t>Rnet</a:t>
            </a:r>
            <a:r>
              <a:rPr lang="en-US" altLang="zh-CN" sz="1600" dirty="0" smtClean="0">
                <a:solidFill>
                  <a:srgbClr val="000000"/>
                </a:solidFill>
              </a:rPr>
              <a:t> </a:t>
            </a:r>
            <a:r>
              <a:rPr lang="zh-CN" altLang="en-US" sz="1600" dirty="0" smtClean="0">
                <a:solidFill>
                  <a:srgbClr val="000000"/>
                </a:solidFill>
              </a:rPr>
              <a:t>三个神经网络，进行了人脸识别和人脸对齐，还得出了识别的准确率，并使用了大规模人脸识别情况，是一个非常优秀和实用的模型</a:t>
            </a:r>
            <a:endParaRPr lang="en-US" altLang="zh-CN" sz="1600" dirty="0" smtClean="0">
              <a:solidFill>
                <a:srgbClr val="000000"/>
              </a:solidFill>
            </a:endParaRPr>
          </a:p>
          <a:p>
            <a:endParaRPr lang="en-US" altLang="zh-CN" sz="1600" dirty="0">
              <a:solidFill>
                <a:srgbClr val="000000"/>
              </a:solidFill>
            </a:endParaRPr>
          </a:p>
          <a:p>
            <a:r>
              <a:rPr lang="zh-CN" altLang="en-US" sz="1600" dirty="0" smtClean="0">
                <a:solidFill>
                  <a:srgbClr val="000000"/>
                </a:solidFill>
              </a:rPr>
              <a:t>（</a:t>
            </a:r>
            <a:r>
              <a:rPr lang="en-US" altLang="zh-CN" sz="1600" dirty="0" smtClean="0">
                <a:solidFill>
                  <a:srgbClr val="000000"/>
                </a:solidFill>
              </a:rPr>
              <a:t>2</a:t>
            </a:r>
            <a:r>
              <a:rPr lang="zh-CN" altLang="en-US" sz="1600" dirty="0" smtClean="0">
                <a:solidFill>
                  <a:srgbClr val="000000"/>
                </a:solidFill>
              </a:rPr>
              <a:t>）对于训练来说，我建议，可以添加上 </a:t>
            </a:r>
            <a:r>
              <a:rPr lang="en-US" altLang="zh-CN" sz="1600" dirty="0">
                <a:solidFill>
                  <a:srgbClr val="000000"/>
                </a:solidFill>
              </a:rPr>
              <a:t> </a:t>
            </a:r>
            <a:r>
              <a:rPr lang="en-US" altLang="zh-CN" sz="1600" dirty="0" err="1" smtClean="0">
                <a:solidFill>
                  <a:srgbClr val="000000"/>
                </a:solidFill>
              </a:rPr>
              <a:t>BatchNormaization</a:t>
            </a:r>
            <a:r>
              <a:rPr lang="zh-CN" altLang="en-US" sz="1600" dirty="0">
                <a:solidFill>
                  <a:srgbClr val="000000"/>
                </a:solidFill>
              </a:rPr>
              <a:t>，</a:t>
            </a:r>
            <a:r>
              <a:rPr lang="en-US" altLang="zh-CN" sz="1600" dirty="0" smtClean="0">
                <a:solidFill>
                  <a:srgbClr val="000000"/>
                </a:solidFill>
              </a:rPr>
              <a:t>Dropout</a:t>
            </a:r>
            <a:r>
              <a:rPr lang="zh-CN" altLang="en-US" sz="1600" dirty="0">
                <a:solidFill>
                  <a:srgbClr val="000000"/>
                </a:solidFill>
              </a:rPr>
              <a:t>等</a:t>
            </a:r>
            <a:r>
              <a:rPr lang="zh-CN" altLang="en-US" sz="1600" dirty="0" smtClean="0">
                <a:solidFill>
                  <a:srgbClr val="000000"/>
                </a:solidFill>
              </a:rPr>
              <a:t>方式来防止过拟合</a:t>
            </a:r>
            <a:endParaRPr lang="en-US" altLang="zh-CN" sz="1600" dirty="0" smtClean="0">
              <a:solidFill>
                <a:srgbClr val="000000"/>
              </a:solidFill>
            </a:endParaRPr>
          </a:p>
          <a:p>
            <a:r>
              <a:rPr lang="zh-CN" altLang="en-US" sz="1600" dirty="0" smtClean="0">
                <a:solidFill>
                  <a:srgbClr val="000000"/>
                </a:solidFill>
              </a:rPr>
              <a:t>（</a:t>
            </a:r>
            <a:r>
              <a:rPr lang="en-US" altLang="zh-CN" sz="1600" dirty="0" smtClean="0">
                <a:solidFill>
                  <a:srgbClr val="000000"/>
                </a:solidFill>
              </a:rPr>
              <a:t>3</a:t>
            </a:r>
            <a:r>
              <a:rPr lang="zh-CN" altLang="en-US" sz="1600" dirty="0" smtClean="0">
                <a:solidFill>
                  <a:srgbClr val="000000"/>
                </a:solidFill>
              </a:rPr>
              <a:t>）</a:t>
            </a:r>
            <a:r>
              <a:rPr lang="en-US" altLang="zh-CN" sz="1600" spc="-5" dirty="0" smtClean="0"/>
              <a:t>Data</a:t>
            </a:r>
            <a:r>
              <a:rPr lang="en-US" altLang="zh-CN" sz="1600" spc="15" dirty="0" smtClean="0"/>
              <a:t> </a:t>
            </a:r>
            <a:r>
              <a:rPr lang="en-US" altLang="zh-CN" sz="1600" spc="-5" dirty="0" smtClean="0"/>
              <a:t>Augmentation    </a:t>
            </a:r>
            <a:r>
              <a:rPr lang="zh-CN" altLang="en-US" sz="1600" spc="-5" dirty="0" smtClean="0"/>
              <a:t>数据扩充 </a:t>
            </a:r>
            <a:endParaRPr lang="en-US" altLang="zh-CN" sz="1600" spc="-5" dirty="0" smtClean="0"/>
          </a:p>
          <a:p>
            <a:endParaRPr lang="en-US" altLang="zh-CN" sz="1600" spc="-5" dirty="0" smtClean="0"/>
          </a:p>
          <a:p>
            <a:r>
              <a:rPr lang="en-US" altLang="zh-CN" sz="1600" spc="-5" dirty="0" smtClean="0"/>
              <a:t>Translation</a:t>
            </a:r>
            <a:r>
              <a:rPr lang="zh-CN" altLang="en-US" sz="1600" spc="-5" dirty="0" smtClean="0"/>
              <a:t>、</a:t>
            </a:r>
            <a:r>
              <a:rPr lang="en-US" altLang="zh-CN" sz="1600" spc="-5" dirty="0" smtClean="0"/>
              <a:t>rotation</a:t>
            </a:r>
            <a:r>
              <a:rPr lang="zh-CN" altLang="en-US" sz="1600" spc="-5" dirty="0" smtClean="0"/>
              <a:t>、</a:t>
            </a:r>
            <a:r>
              <a:rPr lang="en-US" altLang="zh-CN" sz="1600" spc="-5" dirty="0" smtClean="0"/>
              <a:t>stretching</a:t>
            </a:r>
            <a:r>
              <a:rPr lang="zh-CN" altLang="en-US" sz="1600" spc="-5" dirty="0" smtClean="0"/>
              <a:t>、</a:t>
            </a:r>
            <a:r>
              <a:rPr lang="en-US" altLang="zh-CN" sz="1600" spc="-5" dirty="0" smtClean="0"/>
              <a:t>shearing</a:t>
            </a:r>
            <a:endParaRPr lang="en-US" altLang="zh-CN" sz="1600" spc="-5"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1362" y="1074740"/>
            <a:ext cx="4381500" cy="5543550"/>
          </a:xfrm>
          <a:prstGeom prst="rect">
            <a:avLst/>
          </a:prstGeom>
        </p:spPr>
      </p:pic>
      <p:pic>
        <p:nvPicPr>
          <p:cNvPr id="7" name="图片 6"/>
          <p:cNvPicPr>
            <a:picLocks noChangeAspect="1"/>
          </p:cNvPicPr>
          <p:nvPr/>
        </p:nvPicPr>
        <p:blipFill>
          <a:blip r:embed="rId3"/>
          <a:stretch>
            <a:fillRect/>
          </a:stretch>
        </p:blipFill>
        <p:spPr>
          <a:xfrm>
            <a:off x="1143000" y="4292942"/>
            <a:ext cx="5089076" cy="2387548"/>
          </a:xfrm>
          <a:prstGeom prst="rect">
            <a:avLst/>
          </a:prstGeom>
        </p:spPr>
      </p:pic>
    </p:spTree>
    <p:extLst>
      <p:ext uri="{BB962C8B-B14F-4D97-AF65-F5344CB8AC3E}">
        <p14:creationId xmlns:p14="http://schemas.microsoft.com/office/powerpoint/2010/main" val="20012023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形状 39"/>
          <p:cNvSpPr/>
          <p:nvPr/>
        </p:nvSpPr>
        <p:spPr>
          <a:xfrm>
            <a:off x="8445709" y="1"/>
            <a:ext cx="3746294" cy="6858002"/>
          </a:xfrm>
          <a:custGeom>
            <a:avLst/>
            <a:gdLst>
              <a:gd name="connsiteX0" fmla="*/ 531134 w 3746294"/>
              <a:gd name="connsiteY0" fmla="*/ 0 h 6858002"/>
              <a:gd name="connsiteX1" fmla="*/ 3746294 w 3746294"/>
              <a:gd name="connsiteY1" fmla="*/ 0 h 6858002"/>
              <a:gd name="connsiteX2" fmla="*/ 3746294 w 3746294"/>
              <a:gd name="connsiteY2" fmla="*/ 6858002 h 6858002"/>
              <a:gd name="connsiteX3" fmla="*/ 53671 w 3746294"/>
              <a:gd name="connsiteY3" fmla="*/ 6858002 h 6858002"/>
              <a:gd name="connsiteX4" fmla="*/ 14460 w 3746294"/>
              <a:gd name="connsiteY4" fmla="*/ 6073972 h 6858002"/>
              <a:gd name="connsiteX5" fmla="*/ 0 w 3746294"/>
              <a:gd name="connsiteY5" fmla="*/ 5205502 h 6858002"/>
              <a:gd name="connsiteX6" fmla="*/ 443015 w 3746294"/>
              <a:gd name="connsiteY6" fmla="*/ 43682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6294" h="6858002">
                <a:moveTo>
                  <a:pt x="531134" y="0"/>
                </a:moveTo>
                <a:lnTo>
                  <a:pt x="3746294" y="0"/>
                </a:lnTo>
                <a:lnTo>
                  <a:pt x="3746294" y="6858002"/>
                </a:lnTo>
                <a:lnTo>
                  <a:pt x="53671" y="6858002"/>
                </a:lnTo>
                <a:lnTo>
                  <a:pt x="14460" y="6073972"/>
                </a:lnTo>
                <a:cubicBezTo>
                  <a:pt x="4845" y="5785603"/>
                  <a:pt x="0" y="5496090"/>
                  <a:pt x="0" y="5205502"/>
                </a:cubicBezTo>
                <a:cubicBezTo>
                  <a:pt x="0" y="3578212"/>
                  <a:pt x="151915" y="1984621"/>
                  <a:pt x="443015" y="436823"/>
                </a:cubicBezTo>
                <a:close/>
              </a:path>
            </a:pathLst>
          </a:cu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a:off x="6458861" y="0"/>
            <a:ext cx="5733141" cy="6858003"/>
          </a:xfrm>
          <a:custGeom>
            <a:avLst/>
            <a:gdLst>
              <a:gd name="connsiteX0" fmla="*/ 3740285 w 5733141"/>
              <a:gd name="connsiteY0" fmla="*/ 0 h 6858003"/>
              <a:gd name="connsiteX1" fmla="*/ 5733141 w 5733141"/>
              <a:gd name="connsiteY1" fmla="*/ 0 h 6858003"/>
              <a:gd name="connsiteX2" fmla="*/ 5733141 w 5733141"/>
              <a:gd name="connsiteY2" fmla="*/ 6858003 h 6858003"/>
              <a:gd name="connsiteX3" fmla="*/ 0 w 5733141"/>
              <a:gd name="connsiteY3" fmla="*/ 6858003 h 6858003"/>
              <a:gd name="connsiteX4" fmla="*/ 56714 w 5733141"/>
              <a:gd name="connsiteY4" fmla="*/ 6652227 h 6858003"/>
              <a:gd name="connsiteX5" fmla="*/ 3392174 w 5733141"/>
              <a:gd name="connsiteY5" fmla="*/ 401114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3141" h="6858003">
                <a:moveTo>
                  <a:pt x="3740285" y="0"/>
                </a:moveTo>
                <a:lnTo>
                  <a:pt x="5733141" y="0"/>
                </a:lnTo>
                <a:lnTo>
                  <a:pt x="5733141" y="6858003"/>
                </a:lnTo>
                <a:lnTo>
                  <a:pt x="0" y="6858003"/>
                </a:lnTo>
                <a:lnTo>
                  <a:pt x="56714" y="6652227"/>
                </a:lnTo>
                <a:cubicBezTo>
                  <a:pt x="731957" y="4329682"/>
                  <a:pt x="1880967" y="2208787"/>
                  <a:pt x="3392174" y="401114"/>
                </a:cubicBezTo>
                <a:close/>
              </a:path>
            </a:pathLst>
          </a:custGeom>
          <a:solidFill>
            <a:srgbClr val="3D29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6910471" y="0"/>
            <a:ext cx="5281532" cy="6858002"/>
          </a:xfrm>
          <a:custGeom>
            <a:avLst/>
            <a:gdLst>
              <a:gd name="connsiteX0" fmla="*/ 3312399 w 5281532"/>
              <a:gd name="connsiteY0" fmla="*/ 0 h 6858002"/>
              <a:gd name="connsiteX1" fmla="*/ 5281532 w 5281532"/>
              <a:gd name="connsiteY1" fmla="*/ 0 h 6858002"/>
              <a:gd name="connsiteX2" fmla="*/ 5281532 w 5281532"/>
              <a:gd name="connsiteY2" fmla="*/ 6858002 h 6858002"/>
              <a:gd name="connsiteX3" fmla="*/ 0 w 5281532"/>
              <a:gd name="connsiteY3" fmla="*/ 6858002 h 6858002"/>
              <a:gd name="connsiteX4" fmla="*/ 165623 w 5281532"/>
              <a:gd name="connsiteY4" fmla="*/ 6183752 h 6858002"/>
              <a:gd name="connsiteX5" fmla="*/ 3164517 w 5281532"/>
              <a:gd name="connsiteY5" fmla="*/ 18428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1532" h="6858002">
                <a:moveTo>
                  <a:pt x="3312399" y="0"/>
                </a:moveTo>
                <a:lnTo>
                  <a:pt x="5281532" y="0"/>
                </a:lnTo>
                <a:lnTo>
                  <a:pt x="5281532" y="6858002"/>
                </a:lnTo>
                <a:lnTo>
                  <a:pt x="0" y="6858002"/>
                </a:lnTo>
                <a:lnTo>
                  <a:pt x="165623" y="6183752"/>
                </a:lnTo>
                <a:cubicBezTo>
                  <a:pt x="770339" y="3976388"/>
                  <a:pt x="1801301" y="1945236"/>
                  <a:pt x="3164517" y="184287"/>
                </a:cubicBezTo>
                <a:close/>
              </a:path>
            </a:pathLst>
          </a:custGeom>
          <a:solidFill>
            <a:srgbClr val="96665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7392989" y="0"/>
            <a:ext cx="4799012" cy="6858003"/>
          </a:xfrm>
          <a:custGeom>
            <a:avLst/>
            <a:gdLst>
              <a:gd name="connsiteX0" fmla="*/ 2916062 w 4799012"/>
              <a:gd name="connsiteY0" fmla="*/ 0 h 6858003"/>
              <a:gd name="connsiteX1" fmla="*/ 4799012 w 4799012"/>
              <a:gd name="connsiteY1" fmla="*/ 0 h 6858003"/>
              <a:gd name="connsiteX2" fmla="*/ 4799012 w 4799012"/>
              <a:gd name="connsiteY2" fmla="*/ 6858003 h 6858003"/>
              <a:gd name="connsiteX3" fmla="*/ 0 w 4799012"/>
              <a:gd name="connsiteY3" fmla="*/ 6858003 h 6858003"/>
              <a:gd name="connsiteX4" fmla="*/ 54304 w 4799012"/>
              <a:gd name="connsiteY4" fmla="*/ 6553917 h 6858003"/>
              <a:gd name="connsiteX5" fmla="*/ 2775169 w 4799012"/>
              <a:gd name="connsiteY5" fmla="*/ 195633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9012" h="6858003">
                <a:moveTo>
                  <a:pt x="2916062" y="0"/>
                </a:moveTo>
                <a:lnTo>
                  <a:pt x="4799012" y="0"/>
                </a:lnTo>
                <a:lnTo>
                  <a:pt x="4799012" y="6858003"/>
                </a:lnTo>
                <a:lnTo>
                  <a:pt x="0" y="6858003"/>
                </a:lnTo>
                <a:lnTo>
                  <a:pt x="54304" y="6553917"/>
                </a:lnTo>
                <a:cubicBezTo>
                  <a:pt x="529642" y="4231002"/>
                  <a:pt x="1470508" y="2077662"/>
                  <a:pt x="2775169" y="195633"/>
                </a:cubicBezTo>
                <a:close/>
              </a:path>
            </a:pathLst>
          </a:custGeom>
          <a:solidFill>
            <a:srgbClr val="A7786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7914129" y="3"/>
            <a:ext cx="4277872" cy="6857998"/>
          </a:xfrm>
          <a:custGeom>
            <a:avLst/>
            <a:gdLst>
              <a:gd name="connsiteX0" fmla="*/ 2405574 w 4277872"/>
              <a:gd name="connsiteY0" fmla="*/ 0 h 6857998"/>
              <a:gd name="connsiteX1" fmla="*/ 4277872 w 4277872"/>
              <a:gd name="connsiteY1" fmla="*/ 0 h 6857998"/>
              <a:gd name="connsiteX2" fmla="*/ 4277872 w 4277872"/>
              <a:gd name="connsiteY2" fmla="*/ 6857998 h 6857998"/>
              <a:gd name="connsiteX3" fmla="*/ 0 w 4277872"/>
              <a:gd name="connsiteY3" fmla="*/ 6857998 h 6857998"/>
              <a:gd name="connsiteX4" fmla="*/ 71902 w 4277872"/>
              <a:gd name="connsiteY4" fmla="*/ 6379813 h 6857998"/>
              <a:gd name="connsiteX5" fmla="*/ 2281820 w 4277872"/>
              <a:gd name="connsiteY5" fmla="*/ 209325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7872" h="6857998">
                <a:moveTo>
                  <a:pt x="2405574" y="0"/>
                </a:moveTo>
                <a:lnTo>
                  <a:pt x="4277872" y="0"/>
                </a:lnTo>
                <a:lnTo>
                  <a:pt x="4277872" y="6857998"/>
                </a:lnTo>
                <a:lnTo>
                  <a:pt x="0" y="6857998"/>
                </a:lnTo>
                <a:lnTo>
                  <a:pt x="71902" y="6379813"/>
                </a:lnTo>
                <a:cubicBezTo>
                  <a:pt x="442255" y="4166176"/>
                  <a:pt x="1203333" y="2084907"/>
                  <a:pt x="2281820" y="209325"/>
                </a:cubicBezTo>
                <a:close/>
              </a:path>
            </a:pathLst>
          </a:custGeom>
          <a:blipFill dpi="0" rotWithShape="1">
            <a:blip r:embed="rId2">
              <a:extLst>
                <a:ext uri="{28A0092B-C50C-407E-A947-70E740481C1C}">
                  <a14:useLocalDpi xmlns:a14="http://schemas.microsoft.com/office/drawing/2010/main" val="0"/>
                </a:ext>
              </a:extLst>
            </a:blip>
            <a:srcRect/>
            <a:stretch>
              <a:fillRect l="-83223" r="-645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p:cNvSpPr>
            <a:spLocks noGrp="1"/>
          </p:cNvSpPr>
          <p:nvPr>
            <p:ph type="body" sz="quarter" idx="19"/>
          </p:nvPr>
        </p:nvSpPr>
        <p:spPr/>
        <p:txBody>
          <a:bodyPr/>
          <a:lstStyle/>
          <a:p>
            <a:endParaRPr lang="zh-CN" altLang="en-US"/>
          </a:p>
        </p:txBody>
      </p:sp>
      <p:sp>
        <p:nvSpPr>
          <p:cNvPr id="9" name="文本占位符 8"/>
          <p:cNvSpPr>
            <a:spLocks noGrp="1"/>
          </p:cNvSpPr>
          <p:nvPr>
            <p:ph type="body" sz="quarter" idx="13"/>
          </p:nvPr>
        </p:nvSpPr>
        <p:spPr/>
        <p:txBody>
          <a:bodyPr/>
          <a:lstStyle/>
          <a:p>
            <a:endParaRPr lang="zh-CN" altLang="en-US"/>
          </a:p>
        </p:txBody>
      </p:sp>
      <p:sp>
        <p:nvSpPr>
          <p:cNvPr id="12" name="文本占位符 11"/>
          <p:cNvSpPr>
            <a:spLocks noGrp="1"/>
          </p:cNvSpPr>
          <p:nvPr>
            <p:ph type="body" sz="quarter" idx="18"/>
          </p:nvPr>
        </p:nvSpPr>
        <p:spPr/>
        <p:txBody>
          <a:bodyPr/>
          <a:lstStyle/>
          <a:p>
            <a:endParaRPr lang="zh-CN" altLang="en-US"/>
          </a:p>
        </p:txBody>
      </p:sp>
      <p:sp>
        <p:nvSpPr>
          <p:cNvPr id="10" name="文本占位符 9"/>
          <p:cNvSpPr>
            <a:spLocks noGrp="1"/>
          </p:cNvSpPr>
          <p:nvPr>
            <p:ph type="body" sz="quarter" idx="17"/>
          </p:nvPr>
        </p:nvSpPr>
        <p:spPr/>
        <p:txBody>
          <a:bodyPr/>
          <a:lstStyle/>
          <a:p>
            <a:endParaRPr lang="zh-CN" altLang="en-US"/>
          </a:p>
        </p:txBody>
      </p:sp>
      <p:pic>
        <p:nvPicPr>
          <p:cNvPr id="3" name="图片占位符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0038" r="30038"/>
          <a:stretch>
            <a:fillRect/>
          </a:stretch>
        </p:blipFill>
        <p:spPr/>
      </p:pic>
      <p:cxnSp>
        <p:nvCxnSpPr>
          <p:cNvPr id="4" name="直接连接符 3"/>
          <p:cNvCxnSpPr/>
          <p:nvPr/>
        </p:nvCxnSpPr>
        <p:spPr>
          <a:xfrm>
            <a:off x="1330805" y="4182894"/>
            <a:ext cx="426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394740" y="744061"/>
            <a:ext cx="1898280" cy="1046440"/>
          </a:xfrm>
          <a:prstGeom prst="rect">
            <a:avLst/>
          </a:prstGeom>
          <a:noFill/>
        </p:spPr>
        <p:txBody>
          <a:bodyPr wrap="square" rtlCol="0">
            <a:spAutoFit/>
          </a:bodyPr>
          <a:lstStyle/>
          <a:p>
            <a:pPr algn="ctr"/>
            <a:r>
              <a:rPr lang="zh-CN" altLang="en-US" sz="4400">
                <a:solidFill>
                  <a:schemeClr val="bg1"/>
                </a:solidFill>
              </a:rPr>
              <a:t>第一章</a:t>
            </a:r>
            <a:endParaRPr lang="en-US" altLang="zh-CN" sz="4400">
              <a:solidFill>
                <a:schemeClr val="bg1"/>
              </a:solidFill>
            </a:endParaRPr>
          </a:p>
          <a:p>
            <a:pPr algn="ctr"/>
            <a:r>
              <a:rPr lang="en-US" altLang="zh-CN">
                <a:solidFill>
                  <a:schemeClr val="bg1"/>
                </a:solidFill>
              </a:rPr>
              <a:t>The first chapter</a:t>
            </a:r>
            <a:endParaRPr lang="zh-CN" altLang="en-US">
              <a:solidFill>
                <a:schemeClr val="bg1"/>
              </a:solidFill>
            </a:endParaRPr>
          </a:p>
        </p:txBody>
      </p:sp>
      <p:sp>
        <p:nvSpPr>
          <p:cNvPr id="16" name="标题 4">
            <a:extLst>
              <a:ext uri="{FF2B5EF4-FFF2-40B4-BE49-F238E27FC236}">
                <a16:creationId xmlns:a16="http://schemas.microsoft.com/office/drawing/2014/main" id="{4EF817AB-B169-48D4-A3ED-F29691D6DBC3}"/>
              </a:ext>
            </a:extLst>
          </p:cNvPr>
          <p:cNvSpPr txBox="1">
            <a:spLocks/>
          </p:cNvSpPr>
          <p:nvPr/>
        </p:nvSpPr>
        <p:spPr>
          <a:xfrm>
            <a:off x="1317360" y="3919914"/>
            <a:ext cx="5419185" cy="895350"/>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a:lstStyle>
          <a:p>
            <a:r>
              <a:rPr lang="en-US" altLang="zh-CN" sz="3200" dirty="0" err="1" smtClean="0"/>
              <a:t>FaceSwap</a:t>
            </a:r>
            <a:endParaRPr lang="zh-CN" altLang="en-US" sz="3200" dirty="0"/>
          </a:p>
        </p:txBody>
      </p:sp>
      <p:sp>
        <p:nvSpPr>
          <p:cNvPr id="18" name="文本框 17">
            <a:extLst>
              <a:ext uri="{FF2B5EF4-FFF2-40B4-BE49-F238E27FC236}">
                <a16:creationId xmlns:a16="http://schemas.microsoft.com/office/drawing/2014/main" id="{C4C3D823-BB63-4857-8305-D86898129541}"/>
              </a:ext>
            </a:extLst>
          </p:cNvPr>
          <p:cNvSpPr txBox="1"/>
          <p:nvPr/>
        </p:nvSpPr>
        <p:spPr>
          <a:xfrm>
            <a:off x="1448602" y="3174572"/>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a:t>
            </a:r>
            <a:r>
              <a:rPr lang="en-US" altLang="zh-CN" spc="100" dirty="0" smtClean="0">
                <a:solidFill>
                  <a:schemeClr val="accent1"/>
                </a:solidFill>
                <a:latin typeface="Impact" panose="020B0806030902050204" pitchFamily="34" charset="0"/>
                <a:cs typeface="Arial" panose="020B0604020202020204" pitchFamily="34" charset="0"/>
              </a:rPr>
              <a:t>03</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9416054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Naïve </a:t>
            </a:r>
            <a:r>
              <a:rPr lang="en-US" altLang="zh-CN" dirty="0" err="1"/>
              <a:t>faceSwap</a:t>
            </a:r>
            <a:r>
              <a:rPr lang="en-US" altLang="zh-CN" dirty="0"/>
              <a:t> Method</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15</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3770" y="2205112"/>
            <a:ext cx="5533658" cy="441317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924" y="2442243"/>
            <a:ext cx="3946038" cy="3952194"/>
          </a:xfrm>
          <a:prstGeom prst="rect">
            <a:avLst/>
          </a:prstGeom>
        </p:spPr>
      </p:pic>
      <p:sp>
        <p:nvSpPr>
          <p:cNvPr id="6" name="文本框 5">
            <a:extLst>
              <a:ext uri="{FF2B5EF4-FFF2-40B4-BE49-F238E27FC236}">
                <a16:creationId xmlns:a16="http://schemas.microsoft.com/office/drawing/2014/main" id="{D2E2B4EE-C21D-4B3B-9CBF-0BB9FC77152E}"/>
              </a:ext>
            </a:extLst>
          </p:cNvPr>
          <p:cNvSpPr txBox="1"/>
          <p:nvPr/>
        </p:nvSpPr>
        <p:spPr>
          <a:xfrm>
            <a:off x="2064035" y="1324518"/>
            <a:ext cx="6640349" cy="646331"/>
          </a:xfrm>
          <a:prstGeom prst="rect">
            <a:avLst/>
          </a:prstGeom>
          <a:noFill/>
        </p:spPr>
        <p:txBody>
          <a:bodyPr wrap="square" rtlCol="0">
            <a:spAutoFit/>
          </a:bodyPr>
          <a:lstStyle/>
          <a:p>
            <a:pPr>
              <a:lnSpc>
                <a:spcPct val="100000"/>
              </a:lnSpc>
            </a:pPr>
            <a:r>
              <a:rPr lang="zh-CN" altLang="en-US" dirty="0" smtClean="0">
                <a:solidFill>
                  <a:srgbClr val="000000"/>
                </a:solidFill>
              </a:rPr>
              <a:t>输入一张换脸的图片，运行程序，调用实时摄像头，检测出人脸，然后将输入的图片的脸，映射到实时识别的人脸上</a:t>
            </a:r>
            <a:endParaRPr lang="zh-CN" altLang="zh-CN" dirty="0">
              <a:solidFill>
                <a:srgbClr val="000000"/>
              </a:solidFill>
            </a:endParaRPr>
          </a:p>
        </p:txBody>
      </p:sp>
    </p:spTree>
    <p:extLst>
      <p:ext uri="{BB962C8B-B14F-4D97-AF65-F5344CB8AC3E}">
        <p14:creationId xmlns:p14="http://schemas.microsoft.com/office/powerpoint/2010/main" val="29904670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Naïve </a:t>
            </a:r>
            <a:r>
              <a:rPr lang="en-US" altLang="zh-CN" dirty="0" err="1"/>
              <a:t>faceSwap</a:t>
            </a:r>
            <a:r>
              <a:rPr lang="en-US" altLang="zh-CN" dirty="0"/>
              <a:t> Method</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16</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638" y="1765545"/>
            <a:ext cx="5269156" cy="4202234"/>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060" y="1807796"/>
            <a:ext cx="4117731" cy="4117731"/>
          </a:xfrm>
          <a:prstGeom prst="rect">
            <a:avLst/>
          </a:prstGeom>
        </p:spPr>
      </p:pic>
    </p:spTree>
    <p:extLst>
      <p:ext uri="{BB962C8B-B14F-4D97-AF65-F5344CB8AC3E}">
        <p14:creationId xmlns:p14="http://schemas.microsoft.com/office/powerpoint/2010/main" val="19223669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Naïve </a:t>
            </a:r>
            <a:r>
              <a:rPr lang="en-US" altLang="zh-CN" dirty="0" err="1"/>
              <a:t>faceSwap</a:t>
            </a:r>
            <a:r>
              <a:rPr lang="en-US" altLang="zh-CN" dirty="0"/>
              <a:t> Method</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17</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470" y="2133832"/>
            <a:ext cx="4732946" cy="377459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811" y="2133832"/>
            <a:ext cx="4817759" cy="3842238"/>
          </a:xfrm>
          <a:prstGeom prst="rect">
            <a:avLst/>
          </a:prstGeom>
        </p:spPr>
      </p:pic>
    </p:spTree>
    <p:extLst>
      <p:ext uri="{BB962C8B-B14F-4D97-AF65-F5344CB8AC3E}">
        <p14:creationId xmlns:p14="http://schemas.microsoft.com/office/powerpoint/2010/main" val="19032075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Naïve </a:t>
            </a:r>
            <a:r>
              <a:rPr lang="en-US" altLang="zh-CN" dirty="0" err="1" smtClean="0"/>
              <a:t>faceSwap</a:t>
            </a:r>
            <a:r>
              <a:rPr lang="en-US" altLang="zh-CN" dirty="0" smtClean="0"/>
              <a:t> Method</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18</a:t>
            </a:fld>
            <a:endParaRPr lang="zh-CN" altLang="en-US"/>
          </a:p>
        </p:txBody>
      </p:sp>
      <p:sp>
        <p:nvSpPr>
          <p:cNvPr id="7" name="文本框 6">
            <a:extLst>
              <a:ext uri="{FF2B5EF4-FFF2-40B4-BE49-F238E27FC236}">
                <a16:creationId xmlns:a16="http://schemas.microsoft.com/office/drawing/2014/main" id="{D2E2B4EE-C21D-4B3B-9CBF-0BB9FC77152E}"/>
              </a:ext>
            </a:extLst>
          </p:cNvPr>
          <p:cNvSpPr txBox="1"/>
          <p:nvPr/>
        </p:nvSpPr>
        <p:spPr>
          <a:xfrm>
            <a:off x="402290" y="1656759"/>
            <a:ext cx="4635703" cy="4401205"/>
          </a:xfrm>
          <a:prstGeom prst="rect">
            <a:avLst/>
          </a:prstGeom>
          <a:noFill/>
        </p:spPr>
        <p:txBody>
          <a:bodyPr wrap="square" rtlCol="0">
            <a:spAutoFit/>
          </a:bodyPr>
          <a:lstStyle/>
          <a:p>
            <a:pPr>
              <a:lnSpc>
                <a:spcPct val="100000"/>
              </a:lnSpc>
            </a:pPr>
            <a:r>
              <a:rPr lang="zh-CN" altLang="en-US" sz="2400" b="1" dirty="0" smtClean="0">
                <a:solidFill>
                  <a:srgbClr val="000000"/>
                </a:solidFill>
              </a:rPr>
              <a:t>实现步骤：</a:t>
            </a:r>
            <a:endParaRPr lang="en-US" altLang="zh-CN" sz="2400" b="1" dirty="0" smtClean="0">
              <a:solidFill>
                <a:srgbClr val="000000"/>
              </a:solidFill>
            </a:endParaRPr>
          </a:p>
          <a:p>
            <a:pPr>
              <a:lnSpc>
                <a:spcPct val="100000"/>
              </a:lnSpc>
            </a:pPr>
            <a:endParaRPr lang="en-US" altLang="zh-CN" sz="1600" dirty="0">
              <a:solidFill>
                <a:srgbClr val="000000"/>
              </a:solidFill>
            </a:endParaRPr>
          </a:p>
          <a:p>
            <a:pPr>
              <a:lnSpc>
                <a:spcPct val="100000"/>
              </a:lnSpc>
            </a:pPr>
            <a:r>
              <a:rPr lang="zh-CN" altLang="en-US" sz="1600" dirty="0" smtClean="0">
                <a:solidFill>
                  <a:srgbClr val="000000"/>
                </a:solidFill>
              </a:rPr>
              <a:t>一、 利用 </a:t>
            </a:r>
            <a:r>
              <a:rPr lang="en-US" altLang="zh-CN" sz="1600" dirty="0" err="1">
                <a:solidFill>
                  <a:srgbClr val="000000"/>
                </a:solidFill>
              </a:rPr>
              <a:t>Dlib</a:t>
            </a:r>
            <a:r>
              <a:rPr lang="en-US" altLang="zh-CN" sz="1600" dirty="0">
                <a:solidFill>
                  <a:srgbClr val="000000"/>
                </a:solidFill>
              </a:rPr>
              <a:t> </a:t>
            </a:r>
            <a:r>
              <a:rPr lang="zh-CN" altLang="en-US" sz="1600" dirty="0">
                <a:solidFill>
                  <a:srgbClr val="000000"/>
                </a:solidFill>
              </a:rPr>
              <a:t>官方训练好的模型 “</a:t>
            </a:r>
            <a:r>
              <a:rPr lang="en-US" altLang="zh-CN" sz="1600" dirty="0">
                <a:solidFill>
                  <a:srgbClr val="000000"/>
                </a:solidFill>
              </a:rPr>
              <a:t>shape_predictor_68_face_landmarks.dat” </a:t>
            </a:r>
            <a:r>
              <a:rPr lang="zh-CN" altLang="en-US" sz="1600" dirty="0">
                <a:solidFill>
                  <a:srgbClr val="000000"/>
                </a:solidFill>
              </a:rPr>
              <a:t>进行 </a:t>
            </a:r>
            <a:r>
              <a:rPr lang="en-US" altLang="zh-CN" sz="1600" dirty="0">
                <a:solidFill>
                  <a:srgbClr val="000000"/>
                </a:solidFill>
              </a:rPr>
              <a:t>68 </a:t>
            </a:r>
            <a:r>
              <a:rPr lang="zh-CN" altLang="en-US" sz="1600" dirty="0">
                <a:solidFill>
                  <a:srgbClr val="000000"/>
                </a:solidFill>
              </a:rPr>
              <a:t>个点</a:t>
            </a:r>
            <a:r>
              <a:rPr lang="zh-CN" altLang="en-US" sz="1600" dirty="0" smtClean="0">
                <a:solidFill>
                  <a:srgbClr val="000000"/>
                </a:solidFill>
              </a:rPr>
              <a:t>标定，实用摄像头，实时检测出人脸</a:t>
            </a:r>
            <a:endParaRPr lang="en-US" altLang="zh-CN" sz="1600" dirty="0" smtClean="0">
              <a:solidFill>
                <a:srgbClr val="000000"/>
              </a:solidFill>
            </a:endParaRPr>
          </a:p>
          <a:p>
            <a:pPr>
              <a:lnSpc>
                <a:spcPct val="100000"/>
              </a:lnSpc>
            </a:pPr>
            <a:endParaRPr lang="en-US" altLang="zh-CN" sz="1600" dirty="0">
              <a:solidFill>
                <a:srgbClr val="000000"/>
              </a:solidFill>
            </a:endParaRPr>
          </a:p>
          <a:p>
            <a:pPr>
              <a:lnSpc>
                <a:spcPct val="100000"/>
              </a:lnSpc>
            </a:pPr>
            <a:endParaRPr lang="en-US" altLang="zh-CN" sz="1600" dirty="0" smtClean="0">
              <a:solidFill>
                <a:srgbClr val="000000"/>
              </a:solidFill>
            </a:endParaRPr>
          </a:p>
          <a:p>
            <a:pPr>
              <a:lnSpc>
                <a:spcPct val="100000"/>
              </a:lnSpc>
            </a:pPr>
            <a:r>
              <a:rPr lang="zh-CN" altLang="en-US" sz="1600" dirty="0" smtClean="0">
                <a:solidFill>
                  <a:srgbClr val="000000"/>
                </a:solidFill>
              </a:rPr>
              <a:t>二、  </a:t>
            </a:r>
            <a:r>
              <a:rPr lang="zh-CN" altLang="en-US" sz="1600" dirty="0">
                <a:solidFill>
                  <a:srgbClr val="000000"/>
                </a:solidFill>
              </a:rPr>
              <a:t>获取</a:t>
            </a:r>
            <a:r>
              <a:rPr lang="zh-CN" altLang="en-US" sz="1600" dirty="0" smtClean="0">
                <a:solidFill>
                  <a:srgbClr val="000000"/>
                </a:solidFill>
              </a:rPr>
              <a:t>摄像头</a:t>
            </a:r>
            <a:r>
              <a:rPr lang="zh-CN" altLang="en-US" sz="1600" dirty="0">
                <a:solidFill>
                  <a:srgbClr val="000000"/>
                </a:solidFill>
              </a:rPr>
              <a:t>图片人脸</a:t>
            </a:r>
            <a:r>
              <a:rPr lang="zh-CN" altLang="en-US" sz="1600" dirty="0" smtClean="0">
                <a:solidFill>
                  <a:srgbClr val="000000"/>
                </a:solidFill>
              </a:rPr>
              <a:t>掩模，进行仿射变换，并对另一个输入的照片 进行仿射变换获取掩模</a:t>
            </a:r>
            <a:endParaRPr lang="en-US" altLang="zh-CN" sz="1600" dirty="0" smtClean="0">
              <a:solidFill>
                <a:srgbClr val="000000"/>
              </a:solidFill>
            </a:endParaRPr>
          </a:p>
          <a:p>
            <a:pPr>
              <a:lnSpc>
                <a:spcPct val="100000"/>
              </a:lnSpc>
            </a:pPr>
            <a:endParaRPr lang="en-US" altLang="zh-CN" sz="1600" dirty="0" smtClean="0">
              <a:solidFill>
                <a:srgbClr val="000000"/>
              </a:solidFill>
            </a:endParaRPr>
          </a:p>
          <a:p>
            <a:pPr>
              <a:lnSpc>
                <a:spcPct val="100000"/>
              </a:lnSpc>
            </a:pPr>
            <a:endParaRPr lang="en-US" altLang="zh-CN" sz="1600" dirty="0">
              <a:solidFill>
                <a:srgbClr val="000000"/>
              </a:solidFill>
            </a:endParaRPr>
          </a:p>
          <a:p>
            <a:pPr>
              <a:lnSpc>
                <a:spcPct val="100000"/>
              </a:lnSpc>
            </a:pPr>
            <a:r>
              <a:rPr lang="zh-CN" altLang="en-US" sz="1600" dirty="0" smtClean="0">
                <a:solidFill>
                  <a:srgbClr val="000000"/>
                </a:solidFill>
              </a:rPr>
              <a:t>三、 进行掩模合并，并得到 仿射变换</a:t>
            </a:r>
            <a:r>
              <a:rPr lang="zh-CN" altLang="en-US" sz="1600" dirty="0">
                <a:solidFill>
                  <a:srgbClr val="000000"/>
                </a:solidFill>
              </a:rPr>
              <a:t>后的图片的人脸掩模的</a:t>
            </a:r>
            <a:r>
              <a:rPr lang="zh-CN" altLang="en-US" sz="1600" dirty="0" smtClean="0">
                <a:solidFill>
                  <a:srgbClr val="000000"/>
                </a:solidFill>
              </a:rPr>
              <a:t>中心点</a:t>
            </a:r>
            <a:endParaRPr lang="en-US" altLang="zh-CN" sz="1600" dirty="0" smtClean="0">
              <a:solidFill>
                <a:srgbClr val="000000"/>
              </a:solidFill>
            </a:endParaRPr>
          </a:p>
          <a:p>
            <a:pPr>
              <a:lnSpc>
                <a:spcPct val="100000"/>
              </a:lnSpc>
            </a:pPr>
            <a:endParaRPr lang="en-US" altLang="zh-CN" sz="1600" dirty="0" smtClean="0">
              <a:solidFill>
                <a:srgbClr val="000000"/>
              </a:solidFill>
            </a:endParaRPr>
          </a:p>
          <a:p>
            <a:pPr>
              <a:lnSpc>
                <a:spcPct val="100000"/>
              </a:lnSpc>
            </a:pPr>
            <a:endParaRPr lang="en-US" altLang="zh-CN" sz="1600" dirty="0">
              <a:solidFill>
                <a:srgbClr val="000000"/>
              </a:solidFill>
            </a:endParaRPr>
          </a:p>
          <a:p>
            <a:r>
              <a:rPr lang="zh-CN" altLang="en-US" sz="1600" dirty="0" smtClean="0">
                <a:solidFill>
                  <a:srgbClr val="000000"/>
                </a:solidFill>
              </a:rPr>
              <a:t>四、 然后，实用图像融合</a:t>
            </a:r>
            <a:r>
              <a:rPr lang="en-US" altLang="zh-CN" sz="1600" dirty="0" smtClean="0">
                <a:solidFill>
                  <a:srgbClr val="000000"/>
                </a:solidFill>
              </a:rPr>
              <a:t>———</a:t>
            </a:r>
            <a:r>
              <a:rPr lang="zh-CN" altLang="en-US" sz="1600" dirty="0"/>
              <a:t>泊松</a:t>
            </a:r>
            <a:r>
              <a:rPr lang="zh-CN" altLang="en-US" sz="1600" dirty="0" smtClean="0"/>
              <a:t>融合（</a:t>
            </a:r>
            <a:r>
              <a:rPr lang="en-US" altLang="zh-CN" sz="1600" dirty="0" err="1" smtClean="0"/>
              <a:t>seamlessClone</a:t>
            </a:r>
            <a:r>
              <a:rPr lang="zh-CN" altLang="en-US" sz="1600" dirty="0" smtClean="0"/>
              <a:t>） 将图片融合后，实时显示</a:t>
            </a:r>
            <a:endParaRPr lang="zh-CN" altLang="zh-CN" sz="1400" dirty="0">
              <a:solidFill>
                <a:srgbClr val="000000"/>
              </a:solidFill>
            </a:endParaRPr>
          </a:p>
        </p:txBody>
      </p:sp>
      <p:pic>
        <p:nvPicPr>
          <p:cNvPr id="11" name="图片 10"/>
          <p:cNvPicPr>
            <a:picLocks noChangeAspect="1"/>
          </p:cNvPicPr>
          <p:nvPr/>
        </p:nvPicPr>
        <p:blipFill>
          <a:blip r:embed="rId2"/>
          <a:stretch>
            <a:fillRect/>
          </a:stretch>
        </p:blipFill>
        <p:spPr>
          <a:xfrm>
            <a:off x="5228898" y="1656759"/>
            <a:ext cx="6727197" cy="4497856"/>
          </a:xfrm>
          <a:prstGeom prst="rect">
            <a:avLst/>
          </a:prstGeom>
        </p:spPr>
      </p:pic>
    </p:spTree>
    <p:extLst>
      <p:ext uri="{BB962C8B-B14F-4D97-AF65-F5344CB8AC3E}">
        <p14:creationId xmlns:p14="http://schemas.microsoft.com/office/powerpoint/2010/main" val="15127215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FaceSwap</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19</a:t>
            </a:fld>
            <a:endParaRPr lang="zh-CN" altLang="en-US"/>
          </a:p>
        </p:txBody>
      </p:sp>
      <p:sp>
        <p:nvSpPr>
          <p:cNvPr id="5" name="矩形 4"/>
          <p:cNvSpPr/>
          <p:nvPr/>
        </p:nvSpPr>
        <p:spPr>
          <a:xfrm>
            <a:off x="3542948" y="1283650"/>
            <a:ext cx="3728906" cy="461665"/>
          </a:xfrm>
          <a:prstGeom prst="rect">
            <a:avLst/>
          </a:prstGeom>
        </p:spPr>
        <p:txBody>
          <a:bodyPr wrap="none">
            <a:spAutoFit/>
          </a:bodyPr>
          <a:lstStyle/>
          <a:p>
            <a:r>
              <a:rPr lang="en-US" altLang="zh-CN" sz="2400" b="1" dirty="0" err="1" smtClean="0"/>
              <a:t>Deepfakes</a:t>
            </a:r>
            <a:r>
              <a:rPr lang="en-US" altLang="zh-CN" sz="2400" b="1" dirty="0" smtClean="0"/>
              <a:t>——</a:t>
            </a:r>
            <a:r>
              <a:rPr lang="en-US" altLang="zh-CN" sz="2400" b="1" dirty="0" err="1" smtClean="0"/>
              <a:t>faceswap</a:t>
            </a:r>
            <a:endParaRPr lang="en-US" altLang="zh-CN" sz="2400" b="1"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1109" y="3780004"/>
            <a:ext cx="6192583" cy="2941477"/>
          </a:xfrm>
          <a:prstGeom prst="rect">
            <a:avLst/>
          </a:prstGeom>
        </p:spPr>
      </p:pic>
      <p:pic>
        <p:nvPicPr>
          <p:cNvPr id="6" name="图片 5"/>
          <p:cNvPicPr>
            <a:picLocks noChangeAspect="1"/>
          </p:cNvPicPr>
          <p:nvPr/>
        </p:nvPicPr>
        <p:blipFill>
          <a:blip r:embed="rId3"/>
          <a:stretch>
            <a:fillRect/>
          </a:stretch>
        </p:blipFill>
        <p:spPr>
          <a:xfrm>
            <a:off x="1910191" y="1904838"/>
            <a:ext cx="7734970" cy="1867062"/>
          </a:xfrm>
          <a:prstGeom prst="rect">
            <a:avLst/>
          </a:prstGeom>
        </p:spPr>
      </p:pic>
    </p:spTree>
    <p:extLst>
      <p:ext uri="{BB962C8B-B14F-4D97-AF65-F5344CB8AC3E}">
        <p14:creationId xmlns:p14="http://schemas.microsoft.com/office/powerpoint/2010/main" val="3607738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721A95-42C6-4099-98B5-7F100B0397B6}"/>
              </a:ext>
            </a:extLst>
          </p:cNvPr>
          <p:cNvSpPr>
            <a:spLocks noGrp="1"/>
          </p:cNvSpPr>
          <p:nvPr>
            <p:ph type="title"/>
          </p:nvPr>
        </p:nvSpPr>
        <p:spPr/>
        <p:txBody>
          <a:bodyPr/>
          <a:lstStyle/>
          <a:p>
            <a:endParaRPr lang="zh-CN" altLang="en-US"/>
          </a:p>
        </p:txBody>
      </p:sp>
      <p:grpSp>
        <p:nvGrpSpPr>
          <p:cNvPr id="6" name="iṡliḑe">
            <a:extLst>
              <a:ext uri="{FF2B5EF4-FFF2-40B4-BE49-F238E27FC236}">
                <a16:creationId xmlns:a16="http://schemas.microsoft.com/office/drawing/2014/main" id="{E448FC50-3ED9-42A0-9361-FF3F92B17840}"/>
              </a:ext>
            </a:extLst>
          </p:cNvPr>
          <p:cNvGrpSpPr/>
          <p:nvPr/>
        </p:nvGrpSpPr>
        <p:grpSpPr>
          <a:xfrm>
            <a:off x="-930109" y="1051361"/>
            <a:ext cx="2490640" cy="4778319"/>
            <a:chOff x="-930109" y="1051361"/>
            <a:chExt cx="2490640" cy="4778319"/>
          </a:xfrm>
        </p:grpSpPr>
        <p:sp>
          <p:nvSpPr>
            <p:cNvPr id="27" name="iṧlîḍê">
              <a:extLst>
                <a:ext uri="{FF2B5EF4-FFF2-40B4-BE49-F238E27FC236}">
                  <a16:creationId xmlns:a16="http://schemas.microsoft.com/office/drawing/2014/main" id="{F260BBA8-8E7D-472B-BEB2-982CA6A4B26A}"/>
                </a:ext>
              </a:extLst>
            </p:cNvPr>
            <p:cNvSpPr/>
            <p:nvPr/>
          </p:nvSpPr>
          <p:spPr bwMode="auto">
            <a:xfrm rot="13500000">
              <a:off x="-930105" y="3969472"/>
              <a:ext cx="1860208" cy="1860208"/>
            </a:xfrm>
            <a:custGeom>
              <a:avLst/>
              <a:gdLst>
                <a:gd name="connsiteX0" fmla="*/ 0 w 2304255"/>
                <a:gd name="connsiteY0" fmla="*/ 0 h 2304255"/>
                <a:gd name="connsiteX1" fmla="*/ 2304255 w 2304255"/>
                <a:gd name="connsiteY1" fmla="*/ 2304255 h 2304255"/>
                <a:gd name="connsiteX2" fmla="*/ 0 w 2304255"/>
                <a:gd name="connsiteY2" fmla="*/ 2304255 h 2304255"/>
                <a:gd name="connsiteX3" fmla="*/ 0 w 2304255"/>
                <a:gd name="connsiteY3" fmla="*/ 0 h 2304255"/>
              </a:gdLst>
              <a:ahLst/>
              <a:cxnLst>
                <a:cxn ang="0">
                  <a:pos x="connsiteX0" y="connsiteY0"/>
                </a:cxn>
                <a:cxn ang="0">
                  <a:pos x="connsiteX1" y="connsiteY1"/>
                </a:cxn>
                <a:cxn ang="0">
                  <a:pos x="connsiteX2" y="connsiteY2"/>
                </a:cxn>
                <a:cxn ang="0">
                  <a:pos x="connsiteX3" y="connsiteY3"/>
                </a:cxn>
              </a:cxnLst>
              <a:rect l="l" t="t" r="r" b="b"/>
              <a:pathLst>
                <a:path w="2304255" h="2304255">
                  <a:moveTo>
                    <a:pt x="0" y="0"/>
                  </a:moveTo>
                  <a:lnTo>
                    <a:pt x="2304255" y="2304255"/>
                  </a:lnTo>
                  <a:lnTo>
                    <a:pt x="0" y="2304255"/>
                  </a:lnTo>
                  <a:lnTo>
                    <a:pt x="0" y="0"/>
                  </a:lnTo>
                  <a:close/>
                </a:path>
              </a:pathLst>
            </a:custGeom>
            <a:solidFill>
              <a:schemeClr val="accent2"/>
            </a:solidFill>
            <a:ln w="19050">
              <a:noFill/>
              <a:round/>
              <a:headEnd/>
              <a:tailEnd/>
            </a:ln>
          </p:spPr>
          <p:txBody>
            <a:bodyPr anchor="ctr"/>
            <a:lstStyle/>
            <a:p>
              <a:pPr algn="ctr"/>
              <a:endParaRPr/>
            </a:p>
          </p:txBody>
        </p:sp>
        <p:sp>
          <p:nvSpPr>
            <p:cNvPr id="28" name="íṩ1iḓê">
              <a:extLst>
                <a:ext uri="{FF2B5EF4-FFF2-40B4-BE49-F238E27FC236}">
                  <a16:creationId xmlns:a16="http://schemas.microsoft.com/office/drawing/2014/main" id="{25D54884-C721-4999-A73B-B947DF8164A8}"/>
                </a:ext>
              </a:extLst>
            </p:cNvPr>
            <p:cNvSpPr/>
            <p:nvPr/>
          </p:nvSpPr>
          <p:spPr bwMode="auto">
            <a:xfrm rot="2700000">
              <a:off x="-930109" y="1051361"/>
              <a:ext cx="1860208" cy="1860208"/>
            </a:xfrm>
            <a:custGeom>
              <a:avLst/>
              <a:gdLst>
                <a:gd name="connsiteX0" fmla="*/ 0 w 1860208"/>
                <a:gd name="connsiteY0" fmla="*/ 0 h 1860208"/>
                <a:gd name="connsiteX1" fmla="*/ 1860208 w 1860208"/>
                <a:gd name="connsiteY1" fmla="*/ 0 h 1860208"/>
                <a:gd name="connsiteX2" fmla="*/ 1860208 w 1860208"/>
                <a:gd name="connsiteY2" fmla="*/ 1860208 h 1860208"/>
              </a:gdLst>
              <a:ahLst/>
              <a:cxnLst>
                <a:cxn ang="0">
                  <a:pos x="connsiteX0" y="connsiteY0"/>
                </a:cxn>
                <a:cxn ang="0">
                  <a:pos x="connsiteX1" y="connsiteY1"/>
                </a:cxn>
                <a:cxn ang="0">
                  <a:pos x="connsiteX2" y="connsiteY2"/>
                </a:cxn>
              </a:cxnLst>
              <a:rect l="l" t="t" r="r" b="b"/>
              <a:pathLst>
                <a:path w="1860208" h="1860208">
                  <a:moveTo>
                    <a:pt x="0" y="0"/>
                  </a:moveTo>
                  <a:lnTo>
                    <a:pt x="1860208" y="0"/>
                  </a:lnTo>
                  <a:lnTo>
                    <a:pt x="1860208" y="1860208"/>
                  </a:lnTo>
                  <a:close/>
                </a:path>
              </a:pathLst>
            </a:custGeom>
            <a:solidFill>
              <a:schemeClr val="accent1">
                <a:lumMod val="100000"/>
              </a:schemeClr>
            </a:solidFill>
            <a:ln w="19050">
              <a:noFill/>
              <a:round/>
              <a:headEnd/>
              <a:tailEnd/>
            </a:ln>
          </p:spPr>
          <p:txBody>
            <a:bodyPr wrap="square" anchor="ctr">
              <a:noAutofit/>
            </a:bodyPr>
            <a:lstStyle/>
            <a:p>
              <a:pPr algn="ctr"/>
              <a:endParaRPr/>
            </a:p>
          </p:txBody>
        </p:sp>
        <p:sp>
          <p:nvSpPr>
            <p:cNvPr id="29" name="íś1iďe">
              <a:extLst>
                <a:ext uri="{FF2B5EF4-FFF2-40B4-BE49-F238E27FC236}">
                  <a16:creationId xmlns:a16="http://schemas.microsoft.com/office/drawing/2014/main" id="{BD592224-CE83-4BDA-B841-44DBD50AA961}"/>
                </a:ext>
              </a:extLst>
            </p:cNvPr>
            <p:cNvSpPr/>
            <p:nvPr/>
          </p:nvSpPr>
          <p:spPr bwMode="auto">
            <a:xfrm rot="5400000">
              <a:off x="-780266" y="2648735"/>
              <a:ext cx="3121063" cy="1560531"/>
            </a:xfrm>
            <a:custGeom>
              <a:avLst/>
              <a:gdLst>
                <a:gd name="connsiteX0" fmla="*/ 2367656 w 4735313"/>
                <a:gd name="connsiteY0" fmla="*/ 0 h 2367656"/>
                <a:gd name="connsiteX1" fmla="*/ 4735313 w 4735313"/>
                <a:gd name="connsiteY1" fmla="*/ 2367656 h 2367656"/>
                <a:gd name="connsiteX2" fmla="*/ 3847062 w 4735313"/>
                <a:gd name="connsiteY2" fmla="*/ 2367656 h 2367656"/>
                <a:gd name="connsiteX3" fmla="*/ 2367656 w 4735313"/>
                <a:gd name="connsiteY3" fmla="*/ 888250 h 2367656"/>
                <a:gd name="connsiteX4" fmla="*/ 888250 w 4735313"/>
                <a:gd name="connsiteY4" fmla="*/ 2367656 h 2367656"/>
                <a:gd name="connsiteX5" fmla="*/ 0 w 4735313"/>
                <a:gd name="connsiteY5" fmla="*/ 2367656 h 2367656"/>
                <a:gd name="connsiteX6" fmla="*/ 2367656 w 4735313"/>
                <a:gd name="connsiteY6" fmla="*/ 0 h 236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5313" h="2367656">
                  <a:moveTo>
                    <a:pt x="2367656" y="0"/>
                  </a:moveTo>
                  <a:lnTo>
                    <a:pt x="4735313" y="2367656"/>
                  </a:lnTo>
                  <a:lnTo>
                    <a:pt x="3847062" y="2367656"/>
                  </a:lnTo>
                  <a:lnTo>
                    <a:pt x="2367656" y="888250"/>
                  </a:lnTo>
                  <a:lnTo>
                    <a:pt x="888250" y="2367656"/>
                  </a:lnTo>
                  <a:lnTo>
                    <a:pt x="0" y="2367656"/>
                  </a:lnTo>
                  <a:lnTo>
                    <a:pt x="2367656" y="0"/>
                  </a:lnTo>
                  <a:close/>
                </a:path>
              </a:pathLst>
            </a:custGeom>
            <a:solidFill>
              <a:schemeClr val="tx2">
                <a:alpha val="77000"/>
              </a:schemeClr>
            </a:solidFill>
            <a:ln w="19050">
              <a:noFill/>
              <a:round/>
              <a:headEnd/>
              <a:tailEnd/>
            </a:ln>
          </p:spPr>
          <p:txBody>
            <a:bodyPr anchor="ctr"/>
            <a:lstStyle/>
            <a:p>
              <a:pPr algn="ctr"/>
              <a:endParaRPr/>
            </a:p>
          </p:txBody>
        </p:sp>
      </p:grpSp>
      <p:sp>
        <p:nvSpPr>
          <p:cNvPr id="7" name="íŝlïḑè">
            <a:extLst>
              <a:ext uri="{FF2B5EF4-FFF2-40B4-BE49-F238E27FC236}">
                <a16:creationId xmlns:a16="http://schemas.microsoft.com/office/drawing/2014/main" id="{69F02E09-A8C7-4766-9914-9A0CA34A133E}"/>
              </a:ext>
            </a:extLst>
          </p:cNvPr>
          <p:cNvSpPr/>
          <p:nvPr/>
        </p:nvSpPr>
        <p:spPr>
          <a:xfrm>
            <a:off x="1543012" y="2978855"/>
            <a:ext cx="3742988" cy="923330"/>
          </a:xfrm>
          <a:prstGeom prst="rect">
            <a:avLst/>
          </a:prstGeom>
        </p:spPr>
        <p:txBody>
          <a:bodyPr wrap="square" anchor="ctr" anchorCtr="1">
            <a:normAutofit fontScale="85000" lnSpcReduction="10000"/>
          </a:bodyPr>
          <a:lstStyle/>
          <a:p>
            <a:pPr algn="r"/>
            <a:r>
              <a:rPr lang="en-US" altLang="zh-CN" sz="5400" b="1" spc="300">
                <a:solidFill>
                  <a:schemeClr val="tx2"/>
                </a:solidFill>
              </a:rPr>
              <a:t>CONTENTS</a:t>
            </a:r>
          </a:p>
        </p:txBody>
      </p:sp>
      <p:sp>
        <p:nvSpPr>
          <p:cNvPr id="9" name="ïṡlíḓé">
            <a:extLst>
              <a:ext uri="{FF2B5EF4-FFF2-40B4-BE49-F238E27FC236}">
                <a16:creationId xmlns:a16="http://schemas.microsoft.com/office/drawing/2014/main" id="{7D8D52F7-5083-42B0-82F3-BDFFC2591B44}"/>
              </a:ext>
            </a:extLst>
          </p:cNvPr>
          <p:cNvSpPr/>
          <p:nvPr/>
        </p:nvSpPr>
        <p:spPr>
          <a:xfrm>
            <a:off x="6281617" y="4783344"/>
            <a:ext cx="624349" cy="624349"/>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fontScale="92500" lnSpcReduction="20000"/>
          </a:bodyPr>
          <a:lstStyle/>
          <a:p>
            <a:pPr algn="ctr"/>
            <a:r>
              <a:rPr lang="en-US" altLang="zh-CN" dirty="0">
                <a:solidFill>
                  <a:schemeClr val="bg1"/>
                </a:solidFill>
                <a:latin typeface="Impact" panose="020B0806030902050204" pitchFamily="34" charset="0"/>
              </a:rPr>
              <a:t>04</a:t>
            </a:r>
          </a:p>
        </p:txBody>
      </p:sp>
      <p:sp>
        <p:nvSpPr>
          <p:cNvPr id="10" name="îṧḻïdé">
            <a:extLst>
              <a:ext uri="{FF2B5EF4-FFF2-40B4-BE49-F238E27FC236}">
                <a16:creationId xmlns:a16="http://schemas.microsoft.com/office/drawing/2014/main" id="{A391BD96-12C4-4594-8530-5F53A1751426}"/>
              </a:ext>
            </a:extLst>
          </p:cNvPr>
          <p:cNvSpPr/>
          <p:nvPr/>
        </p:nvSpPr>
        <p:spPr>
          <a:xfrm>
            <a:off x="6281617" y="3904768"/>
            <a:ext cx="624349" cy="624349"/>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fontScale="92500" lnSpcReduction="20000"/>
          </a:bodyPr>
          <a:lstStyle/>
          <a:p>
            <a:pPr algn="ctr"/>
            <a:r>
              <a:rPr lang="en-US" altLang="zh-CN">
                <a:solidFill>
                  <a:schemeClr val="bg1"/>
                </a:solidFill>
                <a:latin typeface="Impact" panose="020B0806030902050204" pitchFamily="34" charset="0"/>
              </a:rPr>
              <a:t>03</a:t>
            </a:r>
          </a:p>
        </p:txBody>
      </p:sp>
      <p:sp>
        <p:nvSpPr>
          <p:cNvPr id="11" name="isḷïḍé">
            <a:extLst>
              <a:ext uri="{FF2B5EF4-FFF2-40B4-BE49-F238E27FC236}">
                <a16:creationId xmlns:a16="http://schemas.microsoft.com/office/drawing/2014/main" id="{00F08E00-2AEA-4E45-852B-828E926A642A}"/>
              </a:ext>
            </a:extLst>
          </p:cNvPr>
          <p:cNvSpPr/>
          <p:nvPr/>
        </p:nvSpPr>
        <p:spPr>
          <a:xfrm>
            <a:off x="6281617" y="3026192"/>
            <a:ext cx="624349" cy="624349"/>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fontScale="92500" lnSpcReduction="20000"/>
          </a:bodyPr>
          <a:lstStyle/>
          <a:p>
            <a:pPr algn="ctr"/>
            <a:r>
              <a:rPr lang="en-US" altLang="zh-CN">
                <a:solidFill>
                  <a:schemeClr val="bg1"/>
                </a:solidFill>
                <a:latin typeface="Impact" panose="020B0806030902050204" pitchFamily="34" charset="0"/>
              </a:rPr>
              <a:t>02</a:t>
            </a:r>
          </a:p>
        </p:txBody>
      </p:sp>
      <p:sp>
        <p:nvSpPr>
          <p:cNvPr id="15" name="îşļîḍe">
            <a:extLst>
              <a:ext uri="{FF2B5EF4-FFF2-40B4-BE49-F238E27FC236}">
                <a16:creationId xmlns:a16="http://schemas.microsoft.com/office/drawing/2014/main" id="{4789BE43-472E-4C06-90A3-0B347424783D}"/>
              </a:ext>
            </a:extLst>
          </p:cNvPr>
          <p:cNvSpPr txBox="1"/>
          <p:nvPr/>
        </p:nvSpPr>
        <p:spPr>
          <a:xfrm>
            <a:off x="7064264" y="4965989"/>
            <a:ext cx="2783121" cy="303981"/>
          </a:xfrm>
          <a:prstGeom prst="rect">
            <a:avLst/>
          </a:prstGeom>
          <a:noFill/>
        </p:spPr>
        <p:txBody>
          <a:bodyPr wrap="none" lIns="90000" tIns="46800" rIns="90000" bIns="46800" anchor="b" anchorCtr="0">
            <a:noAutofit/>
          </a:bodyPr>
          <a:lstStyle/>
          <a:p>
            <a:r>
              <a:rPr lang="en-US" altLang="zh-CN" sz="2000" b="1" dirty="0"/>
              <a:t>Emotion Recognition</a:t>
            </a:r>
            <a:endParaRPr lang="zh-CN" altLang="en-US" sz="2000" b="1" dirty="0"/>
          </a:p>
        </p:txBody>
      </p:sp>
      <p:sp>
        <p:nvSpPr>
          <p:cNvPr id="17" name="ïṡḻíde">
            <a:extLst>
              <a:ext uri="{FF2B5EF4-FFF2-40B4-BE49-F238E27FC236}">
                <a16:creationId xmlns:a16="http://schemas.microsoft.com/office/drawing/2014/main" id="{54387359-2E44-4501-8C85-493F47E46813}"/>
              </a:ext>
            </a:extLst>
          </p:cNvPr>
          <p:cNvSpPr txBox="1"/>
          <p:nvPr/>
        </p:nvSpPr>
        <p:spPr>
          <a:xfrm>
            <a:off x="7064264" y="4047293"/>
            <a:ext cx="3962574" cy="303981"/>
          </a:xfrm>
          <a:prstGeom prst="rect">
            <a:avLst/>
          </a:prstGeom>
          <a:noFill/>
        </p:spPr>
        <p:txBody>
          <a:bodyPr wrap="none" lIns="90000" tIns="46800" rIns="90000" bIns="46800" anchor="b" anchorCtr="0">
            <a:noAutofit/>
          </a:bodyPr>
          <a:lstStyle/>
          <a:p>
            <a:r>
              <a:rPr lang="en-US" altLang="zh-CN" sz="2000" b="1" dirty="0" err="1"/>
              <a:t>FaceSwap</a:t>
            </a:r>
            <a:endParaRPr lang="zh-CN" altLang="en-US" sz="2000" b="1" dirty="0"/>
          </a:p>
        </p:txBody>
      </p:sp>
      <p:sp>
        <p:nvSpPr>
          <p:cNvPr id="19" name="íSľïdê">
            <a:extLst>
              <a:ext uri="{FF2B5EF4-FFF2-40B4-BE49-F238E27FC236}">
                <a16:creationId xmlns:a16="http://schemas.microsoft.com/office/drawing/2014/main" id="{B0C935B8-94E7-44E7-9E0F-A1C162B960C2}"/>
              </a:ext>
            </a:extLst>
          </p:cNvPr>
          <p:cNvSpPr txBox="1"/>
          <p:nvPr/>
        </p:nvSpPr>
        <p:spPr>
          <a:xfrm>
            <a:off x="7064264" y="3227025"/>
            <a:ext cx="963113" cy="303981"/>
          </a:xfrm>
          <a:prstGeom prst="rect">
            <a:avLst/>
          </a:prstGeom>
          <a:noFill/>
        </p:spPr>
        <p:txBody>
          <a:bodyPr wrap="none" lIns="90000" tIns="46800" rIns="90000" bIns="46800" anchor="b" anchorCtr="0">
            <a:noAutofit/>
          </a:bodyPr>
          <a:lstStyle/>
          <a:p>
            <a:r>
              <a:rPr lang="en-US" altLang="zh-CN" sz="2000" b="1" dirty="0"/>
              <a:t>MTCNN</a:t>
            </a:r>
            <a:endParaRPr lang="zh-CN" altLang="en-US" sz="2000" b="1" dirty="0"/>
          </a:p>
        </p:txBody>
      </p:sp>
      <p:sp>
        <p:nvSpPr>
          <p:cNvPr id="21" name="iṥḷîḍe">
            <a:extLst>
              <a:ext uri="{FF2B5EF4-FFF2-40B4-BE49-F238E27FC236}">
                <a16:creationId xmlns:a16="http://schemas.microsoft.com/office/drawing/2014/main" id="{B6840E1D-24DE-443E-9F11-E90E7F0C4296}"/>
              </a:ext>
            </a:extLst>
          </p:cNvPr>
          <p:cNvSpPr txBox="1"/>
          <p:nvPr/>
        </p:nvSpPr>
        <p:spPr>
          <a:xfrm>
            <a:off x="7064264" y="2303101"/>
            <a:ext cx="1367560" cy="303981"/>
          </a:xfrm>
          <a:prstGeom prst="rect">
            <a:avLst/>
          </a:prstGeom>
          <a:noFill/>
        </p:spPr>
        <p:txBody>
          <a:bodyPr wrap="none" lIns="90000" tIns="46800" rIns="90000" bIns="46800" anchor="b" anchorCtr="0">
            <a:noAutofit/>
          </a:bodyPr>
          <a:lstStyle/>
          <a:p>
            <a:r>
              <a:rPr lang="en-US" altLang="zh-CN" sz="2000" b="1" dirty="0" err="1" smtClean="0"/>
              <a:t>FaceNet</a:t>
            </a:r>
            <a:endParaRPr lang="zh-CN" altLang="en-US" sz="2000" b="1" dirty="0"/>
          </a:p>
        </p:txBody>
      </p:sp>
      <p:cxnSp>
        <p:nvCxnSpPr>
          <p:cNvPr id="23" name="直接连接符 22">
            <a:extLst>
              <a:ext uri="{FF2B5EF4-FFF2-40B4-BE49-F238E27FC236}">
                <a16:creationId xmlns:a16="http://schemas.microsoft.com/office/drawing/2014/main" id="{0E32E640-B6ED-4EFE-957A-AAD95DCF3AAB}"/>
              </a:ext>
            </a:extLst>
          </p:cNvPr>
          <p:cNvCxnSpPr/>
          <p:nvPr/>
        </p:nvCxnSpPr>
        <p:spPr>
          <a:xfrm>
            <a:off x="6951158" y="2846733"/>
            <a:ext cx="456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9E2D5EA-51F3-4E72-84C3-3CE94BF2E84E}"/>
              </a:ext>
            </a:extLst>
          </p:cNvPr>
          <p:cNvCxnSpPr/>
          <p:nvPr/>
        </p:nvCxnSpPr>
        <p:spPr>
          <a:xfrm>
            <a:off x="6951158" y="3770658"/>
            <a:ext cx="456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836C54C-28CC-4860-AF9D-44ABB7440248}"/>
              </a:ext>
            </a:extLst>
          </p:cNvPr>
          <p:cNvCxnSpPr/>
          <p:nvPr/>
        </p:nvCxnSpPr>
        <p:spPr>
          <a:xfrm>
            <a:off x="6951158" y="4694583"/>
            <a:ext cx="456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5F81125-8A12-4887-9236-8B5ADD3E6237}"/>
              </a:ext>
            </a:extLst>
          </p:cNvPr>
          <p:cNvCxnSpPr/>
          <p:nvPr/>
        </p:nvCxnSpPr>
        <p:spPr>
          <a:xfrm>
            <a:off x="6951158" y="5551833"/>
            <a:ext cx="456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0" name="ïṡlíḓé">
            <a:extLst>
              <a:ext uri="{FF2B5EF4-FFF2-40B4-BE49-F238E27FC236}">
                <a16:creationId xmlns:a16="http://schemas.microsoft.com/office/drawing/2014/main" id="{7D8D52F7-5083-42B0-82F3-BDFFC2591B44}"/>
              </a:ext>
            </a:extLst>
          </p:cNvPr>
          <p:cNvSpPr/>
          <p:nvPr/>
        </p:nvSpPr>
        <p:spPr>
          <a:xfrm>
            <a:off x="6276829" y="5657015"/>
            <a:ext cx="624349" cy="624349"/>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fontScale="92500" lnSpcReduction="20000"/>
          </a:bodyPr>
          <a:lstStyle/>
          <a:p>
            <a:pPr algn="ctr"/>
            <a:r>
              <a:rPr lang="en-US" altLang="zh-CN" dirty="0" smtClean="0">
                <a:solidFill>
                  <a:schemeClr val="bg1"/>
                </a:solidFill>
                <a:latin typeface="Impact" panose="020B0806030902050204" pitchFamily="34" charset="0"/>
              </a:rPr>
              <a:t>05</a:t>
            </a:r>
            <a:endParaRPr lang="en-US" altLang="zh-CN" dirty="0">
              <a:solidFill>
                <a:schemeClr val="bg1"/>
              </a:solidFill>
              <a:latin typeface="Impact" panose="020B0806030902050204" pitchFamily="34" charset="0"/>
            </a:endParaRPr>
          </a:p>
        </p:txBody>
      </p:sp>
      <p:cxnSp>
        <p:nvCxnSpPr>
          <p:cNvPr id="31" name="直接连接符 30">
            <a:extLst>
              <a:ext uri="{FF2B5EF4-FFF2-40B4-BE49-F238E27FC236}">
                <a16:creationId xmlns:a16="http://schemas.microsoft.com/office/drawing/2014/main" id="{C5F81125-8A12-4887-9236-8B5ADD3E6237}"/>
              </a:ext>
            </a:extLst>
          </p:cNvPr>
          <p:cNvCxnSpPr/>
          <p:nvPr/>
        </p:nvCxnSpPr>
        <p:spPr>
          <a:xfrm>
            <a:off x="6901178" y="6214942"/>
            <a:ext cx="456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2" name="îşļîḍe">
            <a:extLst>
              <a:ext uri="{FF2B5EF4-FFF2-40B4-BE49-F238E27FC236}">
                <a16:creationId xmlns:a16="http://schemas.microsoft.com/office/drawing/2014/main" id="{4789BE43-472E-4C06-90A3-0B347424783D}"/>
              </a:ext>
            </a:extLst>
          </p:cNvPr>
          <p:cNvSpPr txBox="1"/>
          <p:nvPr/>
        </p:nvSpPr>
        <p:spPr>
          <a:xfrm>
            <a:off x="7064264" y="5784412"/>
            <a:ext cx="2783121" cy="303981"/>
          </a:xfrm>
          <a:prstGeom prst="rect">
            <a:avLst/>
          </a:prstGeom>
          <a:noFill/>
        </p:spPr>
        <p:txBody>
          <a:bodyPr wrap="none" lIns="90000" tIns="46800" rIns="90000" bIns="46800" anchor="b" anchorCtr="0">
            <a:noAutofit/>
          </a:bodyPr>
          <a:lstStyle/>
          <a:p>
            <a:r>
              <a:rPr lang="en-US" altLang="zh-CN" sz="2000" b="1" dirty="0" smtClean="0"/>
              <a:t>Expectation</a:t>
            </a:r>
            <a:endParaRPr lang="zh-CN" altLang="en-US" sz="2000" b="1" dirty="0"/>
          </a:p>
        </p:txBody>
      </p:sp>
      <p:sp>
        <p:nvSpPr>
          <p:cNvPr id="33" name="isḷïḍé">
            <a:extLst>
              <a:ext uri="{FF2B5EF4-FFF2-40B4-BE49-F238E27FC236}">
                <a16:creationId xmlns:a16="http://schemas.microsoft.com/office/drawing/2014/main" id="{00F08E00-2AEA-4E45-852B-828E926A642A}"/>
              </a:ext>
            </a:extLst>
          </p:cNvPr>
          <p:cNvSpPr/>
          <p:nvPr/>
        </p:nvSpPr>
        <p:spPr>
          <a:xfrm>
            <a:off x="6276828" y="2142916"/>
            <a:ext cx="624349" cy="624349"/>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fontScale="92500" lnSpcReduction="20000"/>
          </a:bodyPr>
          <a:lstStyle/>
          <a:p>
            <a:pPr algn="ctr"/>
            <a:r>
              <a:rPr lang="en-US" altLang="zh-CN" dirty="0" smtClean="0">
                <a:solidFill>
                  <a:schemeClr val="bg1"/>
                </a:solidFill>
                <a:latin typeface="Impact" panose="020B0806030902050204" pitchFamily="34" charset="0"/>
              </a:rPr>
              <a:t>01</a:t>
            </a:r>
            <a:endParaRPr lang="en-US" altLang="zh-CN" dirty="0">
              <a:solidFill>
                <a:schemeClr val="bg1"/>
              </a:solidFill>
              <a:latin typeface="Impact" panose="020B0806030902050204" pitchFamily="34" charset="0"/>
            </a:endParaRPr>
          </a:p>
        </p:txBody>
      </p:sp>
    </p:spTree>
    <p:extLst>
      <p:ext uri="{BB962C8B-B14F-4D97-AF65-F5344CB8AC3E}">
        <p14:creationId xmlns:p14="http://schemas.microsoft.com/office/powerpoint/2010/main" val="37915833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FaceSwap</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20</a:t>
            </a:fld>
            <a:endParaRPr lang="zh-CN" altLang="en-US"/>
          </a:p>
        </p:txBody>
      </p:sp>
      <p:pic>
        <p:nvPicPr>
          <p:cNvPr id="6" name="图片 5"/>
          <p:cNvPicPr>
            <a:picLocks noChangeAspect="1"/>
          </p:cNvPicPr>
          <p:nvPr/>
        </p:nvPicPr>
        <p:blipFill>
          <a:blip r:embed="rId2"/>
          <a:stretch>
            <a:fillRect/>
          </a:stretch>
        </p:blipFill>
        <p:spPr>
          <a:xfrm>
            <a:off x="761893" y="2916634"/>
            <a:ext cx="2974836" cy="1710532"/>
          </a:xfrm>
          <a:prstGeom prst="rect">
            <a:avLst/>
          </a:prstGeom>
        </p:spPr>
      </p:pic>
      <p:sp>
        <p:nvSpPr>
          <p:cNvPr id="8" name="矩形 7"/>
          <p:cNvSpPr/>
          <p:nvPr/>
        </p:nvSpPr>
        <p:spPr>
          <a:xfrm>
            <a:off x="837223" y="1358258"/>
            <a:ext cx="9637346" cy="461665"/>
          </a:xfrm>
          <a:prstGeom prst="rect">
            <a:avLst/>
          </a:prstGeom>
        </p:spPr>
        <p:txBody>
          <a:bodyPr wrap="square">
            <a:spAutoFit/>
          </a:bodyPr>
          <a:lstStyle/>
          <a:p>
            <a:r>
              <a:rPr lang="zh-CN" altLang="en-US" sz="2400" b="1" dirty="0" smtClean="0"/>
              <a:t>开始自己制作图片集合，图片太少，训练效果不佳，</a:t>
            </a:r>
            <a:r>
              <a:rPr lang="en-US" altLang="zh-CN" sz="2400" b="1" dirty="0" smtClean="0"/>
              <a:t>loss</a:t>
            </a:r>
            <a:r>
              <a:rPr lang="zh-CN" altLang="en-US" sz="2400" b="1" dirty="0" smtClean="0"/>
              <a:t>值过大</a:t>
            </a:r>
            <a:endParaRPr lang="en-US" altLang="zh-CN" sz="2400" b="1" dirty="0"/>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3755" y="2149481"/>
            <a:ext cx="3067050" cy="4365619"/>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0569" y="2149481"/>
            <a:ext cx="3048000" cy="4572000"/>
          </a:xfrm>
          <a:prstGeom prst="rect">
            <a:avLst/>
          </a:prstGeom>
        </p:spPr>
      </p:pic>
    </p:spTree>
    <p:extLst>
      <p:ext uri="{BB962C8B-B14F-4D97-AF65-F5344CB8AC3E}">
        <p14:creationId xmlns:p14="http://schemas.microsoft.com/office/powerpoint/2010/main" val="2234006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FaceSwap</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21</a:t>
            </a:fld>
            <a:endParaRPr lang="zh-CN" altLang="en-US"/>
          </a:p>
        </p:txBody>
      </p:sp>
      <p:pic>
        <p:nvPicPr>
          <p:cNvPr id="3" name="图片 2"/>
          <p:cNvPicPr>
            <a:picLocks noChangeAspect="1"/>
          </p:cNvPicPr>
          <p:nvPr/>
        </p:nvPicPr>
        <p:blipFill>
          <a:blip r:embed="rId2"/>
          <a:stretch>
            <a:fillRect/>
          </a:stretch>
        </p:blipFill>
        <p:spPr>
          <a:xfrm>
            <a:off x="669924" y="2343972"/>
            <a:ext cx="4681233" cy="1700490"/>
          </a:xfrm>
          <a:prstGeom prst="rect">
            <a:avLst/>
          </a:prstGeom>
        </p:spPr>
      </p:pic>
      <p:sp>
        <p:nvSpPr>
          <p:cNvPr id="5" name="矩形 4"/>
          <p:cNvSpPr/>
          <p:nvPr/>
        </p:nvSpPr>
        <p:spPr>
          <a:xfrm>
            <a:off x="837223" y="1358258"/>
            <a:ext cx="9637346" cy="461665"/>
          </a:xfrm>
          <a:prstGeom prst="rect">
            <a:avLst/>
          </a:prstGeom>
        </p:spPr>
        <p:txBody>
          <a:bodyPr wrap="square">
            <a:spAutoFit/>
          </a:bodyPr>
          <a:lstStyle/>
          <a:p>
            <a:r>
              <a:rPr lang="zh-CN" altLang="en-US" sz="2400" b="1" dirty="0" smtClean="0"/>
              <a:t>读取视频，每帧进行提取，产生，几百张图片的训练集，然后进行训练</a:t>
            </a:r>
            <a:endParaRPr lang="en-US" altLang="zh-CN" sz="2400" b="1" dirty="0"/>
          </a:p>
        </p:txBody>
      </p:sp>
      <p:pic>
        <p:nvPicPr>
          <p:cNvPr id="8" name="图片 7"/>
          <p:cNvPicPr>
            <a:picLocks noChangeAspect="1"/>
          </p:cNvPicPr>
          <p:nvPr/>
        </p:nvPicPr>
        <p:blipFill>
          <a:blip r:embed="rId3"/>
          <a:stretch>
            <a:fillRect/>
          </a:stretch>
        </p:blipFill>
        <p:spPr>
          <a:xfrm>
            <a:off x="6211126" y="1998639"/>
            <a:ext cx="1211685" cy="3353091"/>
          </a:xfrm>
          <a:prstGeom prst="rect">
            <a:avLst/>
          </a:prstGeom>
        </p:spPr>
      </p:pic>
      <p:pic>
        <p:nvPicPr>
          <p:cNvPr id="10" name="图片 9"/>
          <p:cNvPicPr>
            <a:picLocks noChangeAspect="1"/>
          </p:cNvPicPr>
          <p:nvPr/>
        </p:nvPicPr>
        <p:blipFill>
          <a:blip r:embed="rId4"/>
          <a:stretch>
            <a:fillRect/>
          </a:stretch>
        </p:blipFill>
        <p:spPr>
          <a:xfrm>
            <a:off x="8890722" y="1998639"/>
            <a:ext cx="1356478" cy="3383573"/>
          </a:xfrm>
          <a:prstGeom prst="rect">
            <a:avLst/>
          </a:prstGeom>
        </p:spPr>
      </p:pic>
    </p:spTree>
    <p:extLst>
      <p:ext uri="{BB962C8B-B14F-4D97-AF65-F5344CB8AC3E}">
        <p14:creationId xmlns:p14="http://schemas.microsoft.com/office/powerpoint/2010/main" val="18000877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FaceSwap</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22</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8186" y="2861125"/>
            <a:ext cx="5884008" cy="278716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404" y="2861125"/>
            <a:ext cx="5529422" cy="2889044"/>
          </a:xfrm>
          <a:prstGeom prst="rect">
            <a:avLst/>
          </a:prstGeom>
        </p:spPr>
      </p:pic>
      <p:sp>
        <p:nvSpPr>
          <p:cNvPr id="6" name="矩形 5"/>
          <p:cNvSpPr/>
          <p:nvPr/>
        </p:nvSpPr>
        <p:spPr>
          <a:xfrm>
            <a:off x="837223" y="1358258"/>
            <a:ext cx="9637346" cy="461665"/>
          </a:xfrm>
          <a:prstGeom prst="rect">
            <a:avLst/>
          </a:prstGeom>
        </p:spPr>
        <p:txBody>
          <a:bodyPr wrap="square">
            <a:spAutoFit/>
          </a:bodyPr>
          <a:lstStyle/>
          <a:p>
            <a:r>
              <a:rPr lang="zh-CN" altLang="en-US" sz="2400" b="1" dirty="0" smtClean="0"/>
              <a:t>训练大概</a:t>
            </a:r>
            <a:r>
              <a:rPr lang="en-US" altLang="zh-CN" sz="2400" b="1" dirty="0" smtClean="0"/>
              <a:t>8</a:t>
            </a:r>
            <a:r>
              <a:rPr lang="zh-CN" altLang="en-US" sz="2400" b="1" dirty="0" smtClean="0"/>
              <a:t>小时，</a:t>
            </a:r>
            <a:r>
              <a:rPr lang="en-US" altLang="zh-CN" sz="2400" b="1" dirty="0" smtClean="0"/>
              <a:t>loss</a:t>
            </a:r>
            <a:r>
              <a:rPr lang="zh-CN" altLang="en-US" sz="2400" b="1" dirty="0" smtClean="0"/>
              <a:t>值下降到</a:t>
            </a:r>
            <a:r>
              <a:rPr lang="en-US" altLang="zh-CN" sz="2400" b="1" dirty="0" smtClean="0"/>
              <a:t>0.023</a:t>
            </a:r>
            <a:endParaRPr lang="en-US" altLang="zh-CN" sz="2400" b="1" dirty="0"/>
          </a:p>
        </p:txBody>
      </p:sp>
    </p:spTree>
    <p:extLst>
      <p:ext uri="{BB962C8B-B14F-4D97-AF65-F5344CB8AC3E}">
        <p14:creationId xmlns:p14="http://schemas.microsoft.com/office/powerpoint/2010/main" val="34544169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FaceSwap</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23</a:t>
            </a:fld>
            <a:endParaRPr lang="zh-CN" altLang="en-US"/>
          </a:p>
        </p:txBody>
      </p:sp>
      <p:pic>
        <p:nvPicPr>
          <p:cNvPr id="7" name="图片 6"/>
          <p:cNvPicPr>
            <a:picLocks noChangeAspect="1"/>
          </p:cNvPicPr>
          <p:nvPr/>
        </p:nvPicPr>
        <p:blipFill>
          <a:blip r:embed="rId2"/>
          <a:stretch>
            <a:fillRect/>
          </a:stretch>
        </p:blipFill>
        <p:spPr>
          <a:xfrm>
            <a:off x="924775" y="2198077"/>
            <a:ext cx="4054191" cy="3848433"/>
          </a:xfrm>
          <a:prstGeom prst="rect">
            <a:avLst/>
          </a:prstGeom>
        </p:spPr>
      </p:pic>
      <p:pic>
        <p:nvPicPr>
          <p:cNvPr id="9" name="图片 8"/>
          <p:cNvPicPr>
            <a:picLocks noChangeAspect="1"/>
          </p:cNvPicPr>
          <p:nvPr/>
        </p:nvPicPr>
        <p:blipFill>
          <a:blip r:embed="rId3"/>
          <a:stretch>
            <a:fillRect/>
          </a:stretch>
        </p:blipFill>
        <p:spPr>
          <a:xfrm>
            <a:off x="6140301" y="2198077"/>
            <a:ext cx="5380186" cy="3497883"/>
          </a:xfrm>
          <a:prstGeom prst="rect">
            <a:avLst/>
          </a:prstGeom>
        </p:spPr>
      </p:pic>
      <p:sp>
        <p:nvSpPr>
          <p:cNvPr id="10" name="矩形 9"/>
          <p:cNvSpPr/>
          <p:nvPr/>
        </p:nvSpPr>
        <p:spPr>
          <a:xfrm>
            <a:off x="4315739" y="1378937"/>
            <a:ext cx="4151253" cy="461665"/>
          </a:xfrm>
          <a:prstGeom prst="rect">
            <a:avLst/>
          </a:prstGeom>
        </p:spPr>
        <p:txBody>
          <a:bodyPr wrap="square">
            <a:spAutoFit/>
          </a:bodyPr>
          <a:lstStyle/>
          <a:p>
            <a:r>
              <a:rPr lang="zh-CN" altLang="en-US" sz="2400" b="1" dirty="0"/>
              <a:t>换</a:t>
            </a:r>
            <a:r>
              <a:rPr lang="zh-CN" altLang="en-US" sz="2400" b="1" dirty="0" smtClean="0"/>
              <a:t>脸的经过提取之后的原图片</a:t>
            </a:r>
            <a:endParaRPr lang="en-US" altLang="zh-CN" sz="2400" b="1" dirty="0"/>
          </a:p>
        </p:txBody>
      </p:sp>
    </p:spTree>
    <p:extLst>
      <p:ext uri="{BB962C8B-B14F-4D97-AF65-F5344CB8AC3E}">
        <p14:creationId xmlns:p14="http://schemas.microsoft.com/office/powerpoint/2010/main" val="9100127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FaceSwap</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24</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617" y="1246417"/>
            <a:ext cx="2438400" cy="24384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420" y="4076700"/>
            <a:ext cx="2438400" cy="2438400"/>
          </a:xfrm>
          <a:prstGeom prst="rect">
            <a:avLst/>
          </a:prstGeom>
        </p:spPr>
      </p:pic>
      <p:pic>
        <p:nvPicPr>
          <p:cNvPr id="3" name="图片 2"/>
          <p:cNvPicPr>
            <a:picLocks noChangeAspect="1"/>
          </p:cNvPicPr>
          <p:nvPr/>
        </p:nvPicPr>
        <p:blipFill>
          <a:blip r:embed="rId4"/>
          <a:stretch>
            <a:fillRect/>
          </a:stretch>
        </p:blipFill>
        <p:spPr>
          <a:xfrm>
            <a:off x="10533925" y="2822192"/>
            <a:ext cx="1463167" cy="3375953"/>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3654" y="2822192"/>
            <a:ext cx="2636227" cy="3514969"/>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53722" y="2822192"/>
            <a:ext cx="2636227" cy="3514969"/>
          </a:xfrm>
          <a:prstGeom prst="rect">
            <a:avLst/>
          </a:prstGeom>
        </p:spPr>
      </p:pic>
      <p:sp>
        <p:nvSpPr>
          <p:cNvPr id="10" name="矩形 9"/>
          <p:cNvSpPr/>
          <p:nvPr/>
        </p:nvSpPr>
        <p:spPr>
          <a:xfrm>
            <a:off x="6589948" y="1396522"/>
            <a:ext cx="1762743" cy="461665"/>
          </a:xfrm>
          <a:prstGeom prst="rect">
            <a:avLst/>
          </a:prstGeom>
        </p:spPr>
        <p:txBody>
          <a:bodyPr wrap="square">
            <a:spAutoFit/>
          </a:bodyPr>
          <a:lstStyle/>
          <a:p>
            <a:r>
              <a:rPr lang="zh-CN" altLang="en-US" sz="2400" b="1" dirty="0" smtClean="0"/>
              <a:t>换脸 结果</a:t>
            </a:r>
            <a:endParaRPr lang="en-US" altLang="zh-CN" sz="2400" b="1" dirty="0"/>
          </a:p>
        </p:txBody>
      </p:sp>
    </p:spTree>
    <p:extLst>
      <p:ext uri="{BB962C8B-B14F-4D97-AF65-F5344CB8AC3E}">
        <p14:creationId xmlns:p14="http://schemas.microsoft.com/office/powerpoint/2010/main" val="19228400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形状 39"/>
          <p:cNvSpPr/>
          <p:nvPr/>
        </p:nvSpPr>
        <p:spPr>
          <a:xfrm>
            <a:off x="8445709" y="1"/>
            <a:ext cx="3746294" cy="6858002"/>
          </a:xfrm>
          <a:custGeom>
            <a:avLst/>
            <a:gdLst>
              <a:gd name="connsiteX0" fmla="*/ 531134 w 3746294"/>
              <a:gd name="connsiteY0" fmla="*/ 0 h 6858002"/>
              <a:gd name="connsiteX1" fmla="*/ 3746294 w 3746294"/>
              <a:gd name="connsiteY1" fmla="*/ 0 h 6858002"/>
              <a:gd name="connsiteX2" fmla="*/ 3746294 w 3746294"/>
              <a:gd name="connsiteY2" fmla="*/ 6858002 h 6858002"/>
              <a:gd name="connsiteX3" fmla="*/ 53671 w 3746294"/>
              <a:gd name="connsiteY3" fmla="*/ 6858002 h 6858002"/>
              <a:gd name="connsiteX4" fmla="*/ 14460 w 3746294"/>
              <a:gd name="connsiteY4" fmla="*/ 6073972 h 6858002"/>
              <a:gd name="connsiteX5" fmla="*/ 0 w 3746294"/>
              <a:gd name="connsiteY5" fmla="*/ 5205502 h 6858002"/>
              <a:gd name="connsiteX6" fmla="*/ 443015 w 3746294"/>
              <a:gd name="connsiteY6" fmla="*/ 43682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6294" h="6858002">
                <a:moveTo>
                  <a:pt x="531134" y="0"/>
                </a:moveTo>
                <a:lnTo>
                  <a:pt x="3746294" y="0"/>
                </a:lnTo>
                <a:lnTo>
                  <a:pt x="3746294" y="6858002"/>
                </a:lnTo>
                <a:lnTo>
                  <a:pt x="53671" y="6858002"/>
                </a:lnTo>
                <a:lnTo>
                  <a:pt x="14460" y="6073972"/>
                </a:lnTo>
                <a:cubicBezTo>
                  <a:pt x="4845" y="5785603"/>
                  <a:pt x="0" y="5496090"/>
                  <a:pt x="0" y="5205502"/>
                </a:cubicBezTo>
                <a:cubicBezTo>
                  <a:pt x="0" y="3578212"/>
                  <a:pt x="151915" y="1984621"/>
                  <a:pt x="443015" y="436823"/>
                </a:cubicBezTo>
                <a:close/>
              </a:path>
            </a:pathLst>
          </a:cu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a:off x="6458861" y="0"/>
            <a:ext cx="5733141" cy="6858003"/>
          </a:xfrm>
          <a:custGeom>
            <a:avLst/>
            <a:gdLst>
              <a:gd name="connsiteX0" fmla="*/ 3740285 w 5733141"/>
              <a:gd name="connsiteY0" fmla="*/ 0 h 6858003"/>
              <a:gd name="connsiteX1" fmla="*/ 5733141 w 5733141"/>
              <a:gd name="connsiteY1" fmla="*/ 0 h 6858003"/>
              <a:gd name="connsiteX2" fmla="*/ 5733141 w 5733141"/>
              <a:gd name="connsiteY2" fmla="*/ 6858003 h 6858003"/>
              <a:gd name="connsiteX3" fmla="*/ 0 w 5733141"/>
              <a:gd name="connsiteY3" fmla="*/ 6858003 h 6858003"/>
              <a:gd name="connsiteX4" fmla="*/ 56714 w 5733141"/>
              <a:gd name="connsiteY4" fmla="*/ 6652227 h 6858003"/>
              <a:gd name="connsiteX5" fmla="*/ 3392174 w 5733141"/>
              <a:gd name="connsiteY5" fmla="*/ 401114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3141" h="6858003">
                <a:moveTo>
                  <a:pt x="3740285" y="0"/>
                </a:moveTo>
                <a:lnTo>
                  <a:pt x="5733141" y="0"/>
                </a:lnTo>
                <a:lnTo>
                  <a:pt x="5733141" y="6858003"/>
                </a:lnTo>
                <a:lnTo>
                  <a:pt x="0" y="6858003"/>
                </a:lnTo>
                <a:lnTo>
                  <a:pt x="56714" y="6652227"/>
                </a:lnTo>
                <a:cubicBezTo>
                  <a:pt x="731957" y="4329682"/>
                  <a:pt x="1880967" y="2208787"/>
                  <a:pt x="3392174" y="401114"/>
                </a:cubicBezTo>
                <a:close/>
              </a:path>
            </a:pathLst>
          </a:custGeom>
          <a:solidFill>
            <a:srgbClr val="3D29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6910471" y="0"/>
            <a:ext cx="5281532" cy="6858002"/>
          </a:xfrm>
          <a:custGeom>
            <a:avLst/>
            <a:gdLst>
              <a:gd name="connsiteX0" fmla="*/ 3312399 w 5281532"/>
              <a:gd name="connsiteY0" fmla="*/ 0 h 6858002"/>
              <a:gd name="connsiteX1" fmla="*/ 5281532 w 5281532"/>
              <a:gd name="connsiteY1" fmla="*/ 0 h 6858002"/>
              <a:gd name="connsiteX2" fmla="*/ 5281532 w 5281532"/>
              <a:gd name="connsiteY2" fmla="*/ 6858002 h 6858002"/>
              <a:gd name="connsiteX3" fmla="*/ 0 w 5281532"/>
              <a:gd name="connsiteY3" fmla="*/ 6858002 h 6858002"/>
              <a:gd name="connsiteX4" fmla="*/ 165623 w 5281532"/>
              <a:gd name="connsiteY4" fmla="*/ 6183752 h 6858002"/>
              <a:gd name="connsiteX5" fmla="*/ 3164517 w 5281532"/>
              <a:gd name="connsiteY5" fmla="*/ 18428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1532" h="6858002">
                <a:moveTo>
                  <a:pt x="3312399" y="0"/>
                </a:moveTo>
                <a:lnTo>
                  <a:pt x="5281532" y="0"/>
                </a:lnTo>
                <a:lnTo>
                  <a:pt x="5281532" y="6858002"/>
                </a:lnTo>
                <a:lnTo>
                  <a:pt x="0" y="6858002"/>
                </a:lnTo>
                <a:lnTo>
                  <a:pt x="165623" y="6183752"/>
                </a:lnTo>
                <a:cubicBezTo>
                  <a:pt x="770339" y="3976388"/>
                  <a:pt x="1801301" y="1945236"/>
                  <a:pt x="3164517" y="184287"/>
                </a:cubicBezTo>
                <a:close/>
              </a:path>
            </a:pathLst>
          </a:custGeom>
          <a:solidFill>
            <a:srgbClr val="96665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7392989" y="0"/>
            <a:ext cx="4799012" cy="6858003"/>
          </a:xfrm>
          <a:custGeom>
            <a:avLst/>
            <a:gdLst>
              <a:gd name="connsiteX0" fmla="*/ 2916062 w 4799012"/>
              <a:gd name="connsiteY0" fmla="*/ 0 h 6858003"/>
              <a:gd name="connsiteX1" fmla="*/ 4799012 w 4799012"/>
              <a:gd name="connsiteY1" fmla="*/ 0 h 6858003"/>
              <a:gd name="connsiteX2" fmla="*/ 4799012 w 4799012"/>
              <a:gd name="connsiteY2" fmla="*/ 6858003 h 6858003"/>
              <a:gd name="connsiteX3" fmla="*/ 0 w 4799012"/>
              <a:gd name="connsiteY3" fmla="*/ 6858003 h 6858003"/>
              <a:gd name="connsiteX4" fmla="*/ 54304 w 4799012"/>
              <a:gd name="connsiteY4" fmla="*/ 6553917 h 6858003"/>
              <a:gd name="connsiteX5" fmla="*/ 2775169 w 4799012"/>
              <a:gd name="connsiteY5" fmla="*/ 195633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9012" h="6858003">
                <a:moveTo>
                  <a:pt x="2916062" y="0"/>
                </a:moveTo>
                <a:lnTo>
                  <a:pt x="4799012" y="0"/>
                </a:lnTo>
                <a:lnTo>
                  <a:pt x="4799012" y="6858003"/>
                </a:lnTo>
                <a:lnTo>
                  <a:pt x="0" y="6858003"/>
                </a:lnTo>
                <a:lnTo>
                  <a:pt x="54304" y="6553917"/>
                </a:lnTo>
                <a:cubicBezTo>
                  <a:pt x="529642" y="4231002"/>
                  <a:pt x="1470508" y="2077662"/>
                  <a:pt x="2775169" y="195633"/>
                </a:cubicBezTo>
                <a:close/>
              </a:path>
            </a:pathLst>
          </a:custGeom>
          <a:solidFill>
            <a:srgbClr val="A7786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7914129" y="3"/>
            <a:ext cx="4277872" cy="6857998"/>
          </a:xfrm>
          <a:custGeom>
            <a:avLst/>
            <a:gdLst>
              <a:gd name="connsiteX0" fmla="*/ 2405574 w 4277872"/>
              <a:gd name="connsiteY0" fmla="*/ 0 h 6857998"/>
              <a:gd name="connsiteX1" fmla="*/ 4277872 w 4277872"/>
              <a:gd name="connsiteY1" fmla="*/ 0 h 6857998"/>
              <a:gd name="connsiteX2" fmla="*/ 4277872 w 4277872"/>
              <a:gd name="connsiteY2" fmla="*/ 6857998 h 6857998"/>
              <a:gd name="connsiteX3" fmla="*/ 0 w 4277872"/>
              <a:gd name="connsiteY3" fmla="*/ 6857998 h 6857998"/>
              <a:gd name="connsiteX4" fmla="*/ 71902 w 4277872"/>
              <a:gd name="connsiteY4" fmla="*/ 6379813 h 6857998"/>
              <a:gd name="connsiteX5" fmla="*/ 2281820 w 4277872"/>
              <a:gd name="connsiteY5" fmla="*/ 209325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7872" h="6857998">
                <a:moveTo>
                  <a:pt x="2405574" y="0"/>
                </a:moveTo>
                <a:lnTo>
                  <a:pt x="4277872" y="0"/>
                </a:lnTo>
                <a:lnTo>
                  <a:pt x="4277872" y="6857998"/>
                </a:lnTo>
                <a:lnTo>
                  <a:pt x="0" y="6857998"/>
                </a:lnTo>
                <a:lnTo>
                  <a:pt x="71902" y="6379813"/>
                </a:lnTo>
                <a:cubicBezTo>
                  <a:pt x="442255" y="4166176"/>
                  <a:pt x="1203333" y="2084907"/>
                  <a:pt x="2281820" y="209325"/>
                </a:cubicBezTo>
                <a:close/>
              </a:path>
            </a:pathLst>
          </a:custGeom>
          <a:blipFill dpi="0" rotWithShape="1">
            <a:blip r:embed="rId2">
              <a:extLst>
                <a:ext uri="{28A0092B-C50C-407E-A947-70E740481C1C}">
                  <a14:useLocalDpi xmlns:a14="http://schemas.microsoft.com/office/drawing/2010/main" val="0"/>
                </a:ext>
              </a:extLst>
            </a:blip>
            <a:srcRect/>
            <a:stretch>
              <a:fillRect l="-83223" r="-645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p:cNvSpPr>
            <a:spLocks noGrp="1"/>
          </p:cNvSpPr>
          <p:nvPr>
            <p:ph type="body" sz="quarter" idx="19"/>
          </p:nvPr>
        </p:nvSpPr>
        <p:spPr/>
        <p:txBody>
          <a:bodyPr/>
          <a:lstStyle/>
          <a:p>
            <a:endParaRPr lang="zh-CN" altLang="en-US"/>
          </a:p>
        </p:txBody>
      </p:sp>
      <p:sp>
        <p:nvSpPr>
          <p:cNvPr id="9" name="文本占位符 8"/>
          <p:cNvSpPr>
            <a:spLocks noGrp="1"/>
          </p:cNvSpPr>
          <p:nvPr>
            <p:ph type="body" sz="quarter" idx="13"/>
          </p:nvPr>
        </p:nvSpPr>
        <p:spPr/>
        <p:txBody>
          <a:bodyPr/>
          <a:lstStyle/>
          <a:p>
            <a:endParaRPr lang="zh-CN" altLang="en-US"/>
          </a:p>
        </p:txBody>
      </p:sp>
      <p:sp>
        <p:nvSpPr>
          <p:cNvPr id="12" name="文本占位符 11"/>
          <p:cNvSpPr>
            <a:spLocks noGrp="1"/>
          </p:cNvSpPr>
          <p:nvPr>
            <p:ph type="body" sz="quarter" idx="18"/>
          </p:nvPr>
        </p:nvSpPr>
        <p:spPr/>
        <p:txBody>
          <a:bodyPr/>
          <a:lstStyle/>
          <a:p>
            <a:endParaRPr lang="zh-CN" altLang="en-US"/>
          </a:p>
        </p:txBody>
      </p:sp>
      <p:sp>
        <p:nvSpPr>
          <p:cNvPr id="10" name="文本占位符 9"/>
          <p:cNvSpPr>
            <a:spLocks noGrp="1"/>
          </p:cNvSpPr>
          <p:nvPr>
            <p:ph type="body" sz="quarter" idx="17"/>
          </p:nvPr>
        </p:nvSpPr>
        <p:spPr/>
        <p:txBody>
          <a:bodyPr/>
          <a:lstStyle/>
          <a:p>
            <a:endParaRPr lang="zh-CN" altLang="en-US"/>
          </a:p>
        </p:txBody>
      </p:sp>
      <p:pic>
        <p:nvPicPr>
          <p:cNvPr id="3" name="图片占位符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0038" r="30038"/>
          <a:stretch>
            <a:fillRect/>
          </a:stretch>
        </p:blipFill>
        <p:spPr/>
      </p:pic>
      <p:cxnSp>
        <p:nvCxnSpPr>
          <p:cNvPr id="4" name="直接连接符 3"/>
          <p:cNvCxnSpPr/>
          <p:nvPr/>
        </p:nvCxnSpPr>
        <p:spPr>
          <a:xfrm>
            <a:off x="1330805" y="4182894"/>
            <a:ext cx="426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394740" y="744061"/>
            <a:ext cx="1898280" cy="1046440"/>
          </a:xfrm>
          <a:prstGeom prst="rect">
            <a:avLst/>
          </a:prstGeom>
          <a:noFill/>
        </p:spPr>
        <p:txBody>
          <a:bodyPr wrap="square" rtlCol="0">
            <a:spAutoFit/>
          </a:bodyPr>
          <a:lstStyle/>
          <a:p>
            <a:pPr algn="ctr"/>
            <a:r>
              <a:rPr lang="zh-CN" altLang="en-US" sz="4400">
                <a:solidFill>
                  <a:schemeClr val="bg1"/>
                </a:solidFill>
              </a:rPr>
              <a:t>第一章</a:t>
            </a:r>
            <a:endParaRPr lang="en-US" altLang="zh-CN" sz="4400">
              <a:solidFill>
                <a:schemeClr val="bg1"/>
              </a:solidFill>
            </a:endParaRPr>
          </a:p>
          <a:p>
            <a:pPr algn="ctr"/>
            <a:r>
              <a:rPr lang="en-US" altLang="zh-CN">
                <a:solidFill>
                  <a:schemeClr val="bg1"/>
                </a:solidFill>
              </a:rPr>
              <a:t>The first chapter</a:t>
            </a:r>
            <a:endParaRPr lang="zh-CN" altLang="en-US">
              <a:solidFill>
                <a:schemeClr val="bg1"/>
              </a:solidFill>
            </a:endParaRPr>
          </a:p>
        </p:txBody>
      </p:sp>
      <p:sp>
        <p:nvSpPr>
          <p:cNvPr id="16" name="标题 4">
            <a:extLst>
              <a:ext uri="{FF2B5EF4-FFF2-40B4-BE49-F238E27FC236}">
                <a16:creationId xmlns:a16="http://schemas.microsoft.com/office/drawing/2014/main" id="{4EF817AB-B169-48D4-A3ED-F29691D6DBC3}"/>
              </a:ext>
            </a:extLst>
          </p:cNvPr>
          <p:cNvSpPr txBox="1">
            <a:spLocks/>
          </p:cNvSpPr>
          <p:nvPr/>
        </p:nvSpPr>
        <p:spPr>
          <a:xfrm>
            <a:off x="1317360" y="3919914"/>
            <a:ext cx="5419185" cy="895350"/>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a:lstStyle>
          <a:p>
            <a:r>
              <a:rPr lang="en-US" altLang="zh-CN" sz="3200" dirty="0" smtClean="0"/>
              <a:t>Emotion Recognition</a:t>
            </a:r>
            <a:endParaRPr lang="zh-CN" altLang="en-US" sz="3200" dirty="0"/>
          </a:p>
        </p:txBody>
      </p:sp>
      <p:sp>
        <p:nvSpPr>
          <p:cNvPr id="18" name="文本框 17">
            <a:extLst>
              <a:ext uri="{FF2B5EF4-FFF2-40B4-BE49-F238E27FC236}">
                <a16:creationId xmlns:a16="http://schemas.microsoft.com/office/drawing/2014/main" id="{C4C3D823-BB63-4857-8305-D86898129541}"/>
              </a:ext>
            </a:extLst>
          </p:cNvPr>
          <p:cNvSpPr txBox="1"/>
          <p:nvPr/>
        </p:nvSpPr>
        <p:spPr>
          <a:xfrm>
            <a:off x="1448602" y="3174572"/>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a:t>
            </a:r>
            <a:r>
              <a:rPr lang="en-US" altLang="zh-CN" spc="100" dirty="0" smtClean="0">
                <a:solidFill>
                  <a:schemeClr val="accent1"/>
                </a:solidFill>
                <a:latin typeface="Impact" panose="020B0806030902050204" pitchFamily="34" charset="0"/>
                <a:cs typeface="Arial" panose="020B0604020202020204" pitchFamily="34" charset="0"/>
              </a:rPr>
              <a:t>04</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39564626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Emotion Recognition</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26</a:t>
            </a:fld>
            <a:endParaRPr lang="zh-CN" altLang="en-US"/>
          </a:p>
        </p:txBody>
      </p:sp>
      <p:pic>
        <p:nvPicPr>
          <p:cNvPr id="5" name="图片 4" descr="F:\qq\2197478269\Image\Group\KA2ZXR)X7L]AMEXTKG~%G8F.jpg"/>
          <p:cNvPicPr/>
          <p:nvPr/>
        </p:nvPicPr>
        <p:blipFill>
          <a:blip r:embed="rId2">
            <a:extLst>
              <a:ext uri="{28A0092B-C50C-407E-A947-70E740481C1C}">
                <a14:useLocalDpi xmlns:a14="http://schemas.microsoft.com/office/drawing/2010/main" val="0"/>
              </a:ext>
            </a:extLst>
          </a:blip>
          <a:srcRect/>
          <a:stretch>
            <a:fillRect/>
          </a:stretch>
        </p:blipFill>
        <p:spPr bwMode="auto">
          <a:xfrm>
            <a:off x="1124151" y="1761139"/>
            <a:ext cx="4675505" cy="4182110"/>
          </a:xfrm>
          <a:prstGeom prst="rect">
            <a:avLst/>
          </a:prstGeom>
          <a:noFill/>
          <a:ln>
            <a:noFill/>
          </a:ln>
        </p:spPr>
      </p:pic>
      <p:pic>
        <p:nvPicPr>
          <p:cNvPr id="6" name="图片 5" descr="F:\qq\2197478269\Image\Group\QWI4[ST@3E6J9MU]DL1K{6A.jpg"/>
          <p:cNvPicPr/>
          <p:nvPr/>
        </p:nvPicPr>
        <p:blipFill>
          <a:blip r:embed="rId3">
            <a:extLst>
              <a:ext uri="{28A0092B-C50C-407E-A947-70E740481C1C}">
                <a14:useLocalDpi xmlns:a14="http://schemas.microsoft.com/office/drawing/2010/main" val="0"/>
              </a:ext>
            </a:extLst>
          </a:blip>
          <a:srcRect/>
          <a:stretch>
            <a:fillRect/>
          </a:stretch>
        </p:blipFill>
        <p:spPr bwMode="auto">
          <a:xfrm>
            <a:off x="6392344" y="1721423"/>
            <a:ext cx="4929811" cy="4221826"/>
          </a:xfrm>
          <a:prstGeom prst="rect">
            <a:avLst/>
          </a:prstGeom>
          <a:noFill/>
          <a:ln>
            <a:noFill/>
          </a:ln>
        </p:spPr>
      </p:pic>
    </p:spTree>
    <p:extLst>
      <p:ext uri="{BB962C8B-B14F-4D97-AF65-F5344CB8AC3E}">
        <p14:creationId xmlns:p14="http://schemas.microsoft.com/office/powerpoint/2010/main" val="6004966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Emotion Recognition</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27</a:t>
            </a:fld>
            <a:endParaRPr lang="zh-CN" altLang="en-US"/>
          </a:p>
        </p:txBody>
      </p:sp>
      <p:pic>
        <p:nvPicPr>
          <p:cNvPr id="3" name="图片 2"/>
          <p:cNvPicPr>
            <a:picLocks noChangeAspect="1"/>
          </p:cNvPicPr>
          <p:nvPr/>
        </p:nvPicPr>
        <p:blipFill>
          <a:blip r:embed="rId2"/>
          <a:stretch>
            <a:fillRect/>
          </a:stretch>
        </p:blipFill>
        <p:spPr>
          <a:xfrm>
            <a:off x="5972112" y="3810851"/>
            <a:ext cx="5797185" cy="2484335"/>
          </a:xfrm>
          <a:prstGeom prst="rect">
            <a:avLst/>
          </a:prstGeom>
        </p:spPr>
      </p:pic>
      <p:sp>
        <p:nvSpPr>
          <p:cNvPr id="5" name="矩形 4"/>
          <p:cNvSpPr/>
          <p:nvPr/>
        </p:nvSpPr>
        <p:spPr>
          <a:xfrm>
            <a:off x="573209" y="2010325"/>
            <a:ext cx="4640630" cy="2000548"/>
          </a:xfrm>
          <a:prstGeom prst="rect">
            <a:avLst/>
          </a:prstGeom>
        </p:spPr>
        <p:txBody>
          <a:bodyPr wrap="square">
            <a:spAutoFit/>
          </a:bodyPr>
          <a:lstStyle/>
          <a:p>
            <a:r>
              <a:rPr lang="en-US" altLang="zh-CN" sz="2000" dirty="0" smtClean="0"/>
              <a:t>FER2013</a:t>
            </a:r>
            <a:r>
              <a:rPr lang="zh-CN" altLang="en-US" sz="2000" dirty="0"/>
              <a:t>，该数据为</a:t>
            </a:r>
            <a:r>
              <a:rPr lang="en-US" altLang="zh-CN" sz="2000" dirty="0"/>
              <a:t>48*48</a:t>
            </a:r>
            <a:r>
              <a:rPr lang="zh-CN" altLang="en-US" sz="2000" dirty="0"/>
              <a:t>像素图片，含有七种表情类型，集训练样本，验证样本和测试样本，总共有</a:t>
            </a:r>
            <a:r>
              <a:rPr lang="en-US" altLang="zh-CN" sz="2000" dirty="0"/>
              <a:t>287MB</a:t>
            </a:r>
            <a:r>
              <a:rPr lang="zh-CN" altLang="en-US" sz="2000" dirty="0"/>
              <a:t>，</a:t>
            </a:r>
            <a:r>
              <a:rPr lang="en-US" altLang="zh-CN" sz="2000" dirty="0"/>
              <a:t>35887</a:t>
            </a:r>
            <a:r>
              <a:rPr lang="zh-CN" altLang="en-US" sz="2000" dirty="0"/>
              <a:t>个表情，训练集有</a:t>
            </a:r>
            <a:r>
              <a:rPr lang="en-US" altLang="zh-CN" sz="2000" dirty="0"/>
              <a:t>28709</a:t>
            </a:r>
            <a:r>
              <a:rPr lang="zh-CN" altLang="en-US" sz="2000" dirty="0"/>
              <a:t>个、验证集有</a:t>
            </a:r>
            <a:r>
              <a:rPr lang="en-US" altLang="zh-CN" sz="2000" dirty="0"/>
              <a:t>3589</a:t>
            </a:r>
            <a:r>
              <a:rPr lang="zh-CN" altLang="en-US" sz="2000" dirty="0"/>
              <a:t>个、测试集有</a:t>
            </a:r>
            <a:r>
              <a:rPr lang="en-US" altLang="zh-CN" sz="2000" dirty="0"/>
              <a:t>3589</a:t>
            </a:r>
            <a:r>
              <a:rPr lang="zh-CN" altLang="en-US" sz="2000" dirty="0"/>
              <a:t>个</a:t>
            </a:r>
          </a:p>
          <a:p>
            <a:endParaRPr lang="en-US" altLang="zh-CN" sz="2400" dirty="0"/>
          </a:p>
        </p:txBody>
      </p:sp>
      <p:sp>
        <p:nvSpPr>
          <p:cNvPr id="7" name="矩形 6"/>
          <p:cNvSpPr/>
          <p:nvPr/>
        </p:nvSpPr>
        <p:spPr>
          <a:xfrm>
            <a:off x="7908794" y="1390328"/>
            <a:ext cx="1762743" cy="461665"/>
          </a:xfrm>
          <a:prstGeom prst="rect">
            <a:avLst/>
          </a:prstGeom>
        </p:spPr>
        <p:txBody>
          <a:bodyPr wrap="square">
            <a:spAutoFit/>
          </a:bodyPr>
          <a:lstStyle/>
          <a:p>
            <a:r>
              <a:rPr lang="zh-CN" altLang="en-US" sz="2400" b="1" dirty="0" smtClean="0"/>
              <a:t>训练模型</a:t>
            </a:r>
            <a:endParaRPr lang="en-US" altLang="zh-CN" sz="2400" b="1" dirty="0"/>
          </a:p>
        </p:txBody>
      </p:sp>
      <p:sp>
        <p:nvSpPr>
          <p:cNvPr id="8" name="矩形 7"/>
          <p:cNvSpPr/>
          <p:nvPr/>
        </p:nvSpPr>
        <p:spPr>
          <a:xfrm>
            <a:off x="6682276" y="2237837"/>
            <a:ext cx="4789611" cy="646331"/>
          </a:xfrm>
          <a:prstGeom prst="rect">
            <a:avLst/>
          </a:prstGeom>
        </p:spPr>
        <p:txBody>
          <a:bodyPr wrap="square">
            <a:spAutoFit/>
          </a:bodyPr>
          <a:lstStyle/>
          <a:p>
            <a:r>
              <a:rPr lang="zh-CN" altLang="en-US" dirty="0" smtClean="0"/>
              <a:t>经过调参，不断训练，在</a:t>
            </a:r>
            <a:r>
              <a:rPr lang="en-US" altLang="zh-CN" dirty="0" smtClean="0"/>
              <a:t>100</a:t>
            </a:r>
            <a:r>
              <a:rPr lang="zh-CN" altLang="en-US" dirty="0" smtClean="0"/>
              <a:t>个 </a:t>
            </a:r>
            <a:r>
              <a:rPr lang="en-US" altLang="zh-CN" dirty="0" smtClean="0"/>
              <a:t>epoch </a:t>
            </a:r>
            <a:r>
              <a:rPr lang="zh-CN" altLang="en-US" dirty="0" smtClean="0"/>
              <a:t>之后</a:t>
            </a:r>
            <a:r>
              <a:rPr lang="zh-CN" altLang="en-US" dirty="0"/>
              <a:t>，</a:t>
            </a:r>
            <a:r>
              <a:rPr lang="en-US" altLang="zh-CN" dirty="0"/>
              <a:t>accuracy </a:t>
            </a:r>
            <a:r>
              <a:rPr lang="zh-CN" altLang="en-US" dirty="0"/>
              <a:t>达到了 </a:t>
            </a:r>
            <a:r>
              <a:rPr lang="en-US" altLang="zh-CN" dirty="0" smtClean="0"/>
              <a:t>66%</a:t>
            </a:r>
            <a:r>
              <a:rPr lang="zh-CN" altLang="en-US" dirty="0" smtClean="0"/>
              <a:t>，之后就不再增长</a:t>
            </a:r>
            <a:endParaRPr lang="zh-CN" altLang="en-US" dirty="0"/>
          </a:p>
        </p:txBody>
      </p:sp>
      <p:sp>
        <p:nvSpPr>
          <p:cNvPr id="9" name="矩形 8"/>
          <p:cNvSpPr/>
          <p:nvPr/>
        </p:nvSpPr>
        <p:spPr>
          <a:xfrm>
            <a:off x="1475756" y="1367287"/>
            <a:ext cx="1762743" cy="461665"/>
          </a:xfrm>
          <a:prstGeom prst="rect">
            <a:avLst/>
          </a:prstGeom>
        </p:spPr>
        <p:txBody>
          <a:bodyPr wrap="square">
            <a:spAutoFit/>
          </a:bodyPr>
          <a:lstStyle/>
          <a:p>
            <a:r>
              <a:rPr lang="zh-CN" altLang="en-US" sz="2400" b="1" dirty="0" smtClean="0"/>
              <a:t>训练</a:t>
            </a:r>
            <a:r>
              <a:rPr lang="zh-CN" altLang="en-US" sz="2400" b="1" dirty="0"/>
              <a:t>数据</a:t>
            </a:r>
            <a:endParaRPr lang="en-US" altLang="zh-CN" sz="2400" b="1" dirty="0"/>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948" y="3810851"/>
            <a:ext cx="2062365" cy="2876398"/>
          </a:xfrm>
          <a:prstGeom prst="rect">
            <a:avLst/>
          </a:prstGeom>
          <a:effectLst>
            <a:softEdge rad="38100"/>
          </a:effectLst>
        </p:spPr>
      </p:pic>
    </p:spTree>
    <p:extLst>
      <p:ext uri="{BB962C8B-B14F-4D97-AF65-F5344CB8AC3E}">
        <p14:creationId xmlns:p14="http://schemas.microsoft.com/office/powerpoint/2010/main" val="24411578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Emotion Recognition</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28</a:t>
            </a:fld>
            <a:endParaRPr lang="zh-CN" altLang="en-US"/>
          </a:p>
        </p:txBody>
      </p:sp>
      <p:pic>
        <p:nvPicPr>
          <p:cNvPr id="5" name="图片 4" descr="https://img-blog.csdnimg.cn/20190609152347165.png?x-oss-process=image/watermark,type_ZmFuZ3poZW5naGVpdGk,shadow_10,text_aHR0cHM6Ly93dXhpYW4uYmxvZy5jc2RuLm5ldA==,size_16,color_FFFFFF,t_70"/>
          <p:cNvPicPr>
            <a:picLocks noChangeAspect="1" noChangeArrowheads="1"/>
          </p:cNvPicPr>
          <p:nvPr/>
        </p:nvPicPr>
        <p:blipFill>
          <a:blip r:embed="rId2">
            <a:clrChange>
              <a:clrFrom>
                <a:srgbClr val="E7E7E7"/>
              </a:clrFrom>
              <a:clrTo>
                <a:srgbClr val="E7E7E7">
                  <a:alpha val="0"/>
                </a:srgbClr>
              </a:clrTo>
            </a:clrChange>
            <a:extLst>
              <a:ext uri="{28A0092B-C50C-407E-A947-70E740481C1C}">
                <a14:useLocalDpi xmlns:a14="http://schemas.microsoft.com/office/drawing/2010/main" val="0"/>
              </a:ext>
            </a:extLst>
          </a:blip>
          <a:srcRect/>
          <a:stretch>
            <a:fillRect/>
          </a:stretch>
        </p:blipFill>
        <p:spPr>
          <a:xfrm>
            <a:off x="669924" y="1322803"/>
            <a:ext cx="3366135" cy="4726305"/>
          </a:xfrm>
          <a:prstGeom prst="rect">
            <a:avLst/>
          </a:prstGeom>
          <a:effectLst>
            <a:softEdge rad="0"/>
          </a:effectLst>
          <a:scene3d>
            <a:camera prst="orthographicFront"/>
            <a:lightRig rig="threePt" dir="t"/>
          </a:scene3d>
          <a:sp3d>
            <a:bevelT/>
            <a:bevelB/>
          </a:sp3d>
        </p:spPr>
      </p:pic>
      <p:sp>
        <p:nvSpPr>
          <p:cNvPr id="8" name="矩形 7"/>
          <p:cNvSpPr/>
          <p:nvPr/>
        </p:nvSpPr>
        <p:spPr>
          <a:xfrm>
            <a:off x="5424913" y="2063079"/>
            <a:ext cx="6260064" cy="4093428"/>
          </a:xfrm>
          <a:prstGeom prst="rect">
            <a:avLst/>
          </a:prstGeom>
        </p:spPr>
        <p:txBody>
          <a:bodyPr wrap="square">
            <a:spAutoFit/>
          </a:bodyPr>
          <a:lstStyle/>
          <a:p>
            <a:r>
              <a:rPr lang="zh-CN" altLang="en-US" sz="2000" dirty="0" smtClean="0"/>
              <a:t>（</a:t>
            </a:r>
            <a:r>
              <a:rPr lang="en-US" altLang="zh-CN" sz="2000" dirty="0" smtClean="0"/>
              <a:t>1</a:t>
            </a:r>
            <a:r>
              <a:rPr lang="zh-CN" altLang="en-US" sz="2000" dirty="0" smtClean="0"/>
              <a:t>）应该让模型变得更深和更宽，</a:t>
            </a:r>
            <a:endParaRPr lang="en-US" altLang="zh-CN" sz="2000" dirty="0"/>
          </a:p>
          <a:p>
            <a:endParaRPr lang="en-US" altLang="zh-CN" sz="2000" dirty="0" smtClean="0"/>
          </a:p>
          <a:p>
            <a:r>
              <a:rPr lang="zh-CN" altLang="en-US" sz="2000" dirty="0" smtClean="0"/>
              <a:t>比如，增大 图像的 </a:t>
            </a:r>
            <a:r>
              <a:rPr lang="en-US" altLang="zh-CN" sz="2000" dirty="0" smtClean="0"/>
              <a:t>Receptive fields</a:t>
            </a:r>
            <a:r>
              <a:rPr lang="zh-CN" altLang="en-US" sz="2000" dirty="0" smtClean="0"/>
              <a:t>，</a:t>
            </a:r>
            <a:endParaRPr lang="en-US" altLang="zh-CN" sz="2000" dirty="0" smtClean="0"/>
          </a:p>
          <a:p>
            <a:r>
              <a:rPr lang="zh-CN" altLang="en-US" sz="2000" dirty="0" smtClean="0"/>
              <a:t>采用，空洞卷积 从 </a:t>
            </a:r>
            <a:r>
              <a:rPr lang="en-US" altLang="zh-CN" sz="2000" dirty="0" smtClean="0"/>
              <a:t>3</a:t>
            </a:r>
            <a:r>
              <a:rPr lang="zh-CN" altLang="en-US" sz="2000" dirty="0" smtClean="0"/>
              <a:t>*</a:t>
            </a:r>
            <a:r>
              <a:rPr lang="en-US" altLang="zh-CN" sz="2000" dirty="0" smtClean="0"/>
              <a:t>3 </a:t>
            </a:r>
            <a:r>
              <a:rPr lang="zh-CN" altLang="en-US" sz="2000" dirty="0" smtClean="0"/>
              <a:t>变成 </a:t>
            </a:r>
            <a:r>
              <a:rPr lang="en-US" altLang="zh-CN" sz="2000" dirty="0" smtClean="0"/>
              <a:t>5</a:t>
            </a:r>
            <a:r>
              <a:rPr lang="zh-CN" altLang="en-US" sz="2000" dirty="0" smtClean="0"/>
              <a:t>*</a:t>
            </a:r>
            <a:r>
              <a:rPr lang="en-US" altLang="zh-CN" sz="2000" dirty="0" smtClean="0"/>
              <a:t>5</a:t>
            </a:r>
          </a:p>
          <a:p>
            <a:endParaRPr lang="en-US" altLang="zh-CN" sz="2000" dirty="0" smtClean="0"/>
          </a:p>
          <a:p>
            <a:endParaRPr lang="en-US" altLang="zh-CN" sz="2000" dirty="0"/>
          </a:p>
          <a:p>
            <a:r>
              <a:rPr lang="zh-CN" altLang="en-US" sz="2000" dirty="0" smtClean="0"/>
              <a:t>（</a:t>
            </a:r>
            <a:r>
              <a:rPr lang="en-US" altLang="zh-CN" sz="2000" dirty="0" smtClean="0"/>
              <a:t>2</a:t>
            </a:r>
            <a:r>
              <a:rPr lang="zh-CN" altLang="en-US" sz="2000" dirty="0" smtClean="0"/>
              <a:t>）发现图像中更多更本质的表情特征</a:t>
            </a:r>
            <a:endParaRPr lang="en-US" altLang="zh-CN" sz="2000" dirty="0" smtClean="0"/>
          </a:p>
          <a:p>
            <a:endParaRPr lang="en-US" altLang="zh-CN" sz="2000" dirty="0"/>
          </a:p>
          <a:p>
            <a:r>
              <a:rPr lang="zh-CN" altLang="en-US" sz="2000" dirty="0" smtClean="0"/>
              <a:t>（</a:t>
            </a:r>
            <a:r>
              <a:rPr lang="en-US" altLang="zh-CN" sz="2000" dirty="0" smtClean="0"/>
              <a:t>3</a:t>
            </a:r>
            <a:r>
              <a:rPr lang="zh-CN" altLang="en-US" sz="2000" dirty="0" smtClean="0"/>
              <a:t>）针对一些具体问题，进行针对性处理</a:t>
            </a:r>
            <a:endParaRPr lang="en-US" altLang="zh-CN" sz="2000" dirty="0" smtClean="0"/>
          </a:p>
          <a:p>
            <a:endParaRPr lang="en-US" altLang="zh-CN" sz="2000" dirty="0" smtClean="0"/>
          </a:p>
          <a:p>
            <a:r>
              <a:rPr lang="zh-CN" altLang="en-US" sz="2000" dirty="0" smtClean="0"/>
              <a:t>称为局部约束线性编码双层（</a:t>
            </a:r>
            <a:r>
              <a:rPr lang="en-US" altLang="zh-CN" sz="2000" dirty="0" smtClean="0"/>
              <a:t>LLCBL</a:t>
            </a:r>
            <a:r>
              <a:rPr lang="zh-CN" altLang="en-US" sz="2000" dirty="0"/>
              <a:t>）模型为了解决较大的姿势变化问题，采用局域约束线性编码来构建总体特征包模型，</a:t>
            </a:r>
            <a:endParaRPr lang="zh-CN" altLang="en-US" sz="2000" dirty="0" smtClean="0"/>
          </a:p>
        </p:txBody>
      </p:sp>
      <p:sp>
        <p:nvSpPr>
          <p:cNvPr id="9" name="矩形 8"/>
          <p:cNvSpPr/>
          <p:nvPr/>
        </p:nvSpPr>
        <p:spPr>
          <a:xfrm>
            <a:off x="7014791" y="1178337"/>
            <a:ext cx="1460874" cy="461665"/>
          </a:xfrm>
          <a:prstGeom prst="rect">
            <a:avLst/>
          </a:prstGeom>
        </p:spPr>
        <p:txBody>
          <a:bodyPr wrap="square">
            <a:spAutoFit/>
          </a:bodyPr>
          <a:lstStyle/>
          <a:p>
            <a:r>
              <a:rPr lang="zh-CN" altLang="en-US" sz="2400" b="1" dirty="0" smtClean="0"/>
              <a:t>个人想法</a:t>
            </a:r>
            <a:endParaRPr lang="en-US" altLang="zh-CN" sz="2400" b="1" dirty="0"/>
          </a:p>
        </p:txBody>
      </p:sp>
      <p:pic>
        <p:nvPicPr>
          <p:cNvPr id="10" name="Picture 2" descr="https://miro.medium.com/max/395/1*SVkgHoFoiMZkjy54zM_SU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92672" y="1533347"/>
            <a:ext cx="4463413" cy="430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72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形状 39"/>
          <p:cNvSpPr/>
          <p:nvPr/>
        </p:nvSpPr>
        <p:spPr>
          <a:xfrm>
            <a:off x="8445709" y="1"/>
            <a:ext cx="3746294" cy="6858002"/>
          </a:xfrm>
          <a:custGeom>
            <a:avLst/>
            <a:gdLst>
              <a:gd name="connsiteX0" fmla="*/ 531134 w 3746294"/>
              <a:gd name="connsiteY0" fmla="*/ 0 h 6858002"/>
              <a:gd name="connsiteX1" fmla="*/ 3746294 w 3746294"/>
              <a:gd name="connsiteY1" fmla="*/ 0 h 6858002"/>
              <a:gd name="connsiteX2" fmla="*/ 3746294 w 3746294"/>
              <a:gd name="connsiteY2" fmla="*/ 6858002 h 6858002"/>
              <a:gd name="connsiteX3" fmla="*/ 53671 w 3746294"/>
              <a:gd name="connsiteY3" fmla="*/ 6858002 h 6858002"/>
              <a:gd name="connsiteX4" fmla="*/ 14460 w 3746294"/>
              <a:gd name="connsiteY4" fmla="*/ 6073972 h 6858002"/>
              <a:gd name="connsiteX5" fmla="*/ 0 w 3746294"/>
              <a:gd name="connsiteY5" fmla="*/ 5205502 h 6858002"/>
              <a:gd name="connsiteX6" fmla="*/ 443015 w 3746294"/>
              <a:gd name="connsiteY6" fmla="*/ 43682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6294" h="6858002">
                <a:moveTo>
                  <a:pt x="531134" y="0"/>
                </a:moveTo>
                <a:lnTo>
                  <a:pt x="3746294" y="0"/>
                </a:lnTo>
                <a:lnTo>
                  <a:pt x="3746294" y="6858002"/>
                </a:lnTo>
                <a:lnTo>
                  <a:pt x="53671" y="6858002"/>
                </a:lnTo>
                <a:lnTo>
                  <a:pt x="14460" y="6073972"/>
                </a:lnTo>
                <a:cubicBezTo>
                  <a:pt x="4845" y="5785603"/>
                  <a:pt x="0" y="5496090"/>
                  <a:pt x="0" y="5205502"/>
                </a:cubicBezTo>
                <a:cubicBezTo>
                  <a:pt x="0" y="3578212"/>
                  <a:pt x="151915" y="1984621"/>
                  <a:pt x="443015" y="436823"/>
                </a:cubicBezTo>
                <a:close/>
              </a:path>
            </a:pathLst>
          </a:cu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a:off x="6458861" y="0"/>
            <a:ext cx="5733141" cy="6858003"/>
          </a:xfrm>
          <a:custGeom>
            <a:avLst/>
            <a:gdLst>
              <a:gd name="connsiteX0" fmla="*/ 3740285 w 5733141"/>
              <a:gd name="connsiteY0" fmla="*/ 0 h 6858003"/>
              <a:gd name="connsiteX1" fmla="*/ 5733141 w 5733141"/>
              <a:gd name="connsiteY1" fmla="*/ 0 h 6858003"/>
              <a:gd name="connsiteX2" fmla="*/ 5733141 w 5733141"/>
              <a:gd name="connsiteY2" fmla="*/ 6858003 h 6858003"/>
              <a:gd name="connsiteX3" fmla="*/ 0 w 5733141"/>
              <a:gd name="connsiteY3" fmla="*/ 6858003 h 6858003"/>
              <a:gd name="connsiteX4" fmla="*/ 56714 w 5733141"/>
              <a:gd name="connsiteY4" fmla="*/ 6652227 h 6858003"/>
              <a:gd name="connsiteX5" fmla="*/ 3392174 w 5733141"/>
              <a:gd name="connsiteY5" fmla="*/ 401114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3141" h="6858003">
                <a:moveTo>
                  <a:pt x="3740285" y="0"/>
                </a:moveTo>
                <a:lnTo>
                  <a:pt x="5733141" y="0"/>
                </a:lnTo>
                <a:lnTo>
                  <a:pt x="5733141" y="6858003"/>
                </a:lnTo>
                <a:lnTo>
                  <a:pt x="0" y="6858003"/>
                </a:lnTo>
                <a:lnTo>
                  <a:pt x="56714" y="6652227"/>
                </a:lnTo>
                <a:cubicBezTo>
                  <a:pt x="731957" y="4329682"/>
                  <a:pt x="1880967" y="2208787"/>
                  <a:pt x="3392174" y="401114"/>
                </a:cubicBezTo>
                <a:close/>
              </a:path>
            </a:pathLst>
          </a:custGeom>
          <a:solidFill>
            <a:srgbClr val="3D29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6910471" y="0"/>
            <a:ext cx="5281532" cy="6858002"/>
          </a:xfrm>
          <a:custGeom>
            <a:avLst/>
            <a:gdLst>
              <a:gd name="connsiteX0" fmla="*/ 3312399 w 5281532"/>
              <a:gd name="connsiteY0" fmla="*/ 0 h 6858002"/>
              <a:gd name="connsiteX1" fmla="*/ 5281532 w 5281532"/>
              <a:gd name="connsiteY1" fmla="*/ 0 h 6858002"/>
              <a:gd name="connsiteX2" fmla="*/ 5281532 w 5281532"/>
              <a:gd name="connsiteY2" fmla="*/ 6858002 h 6858002"/>
              <a:gd name="connsiteX3" fmla="*/ 0 w 5281532"/>
              <a:gd name="connsiteY3" fmla="*/ 6858002 h 6858002"/>
              <a:gd name="connsiteX4" fmla="*/ 165623 w 5281532"/>
              <a:gd name="connsiteY4" fmla="*/ 6183752 h 6858002"/>
              <a:gd name="connsiteX5" fmla="*/ 3164517 w 5281532"/>
              <a:gd name="connsiteY5" fmla="*/ 18428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1532" h="6858002">
                <a:moveTo>
                  <a:pt x="3312399" y="0"/>
                </a:moveTo>
                <a:lnTo>
                  <a:pt x="5281532" y="0"/>
                </a:lnTo>
                <a:lnTo>
                  <a:pt x="5281532" y="6858002"/>
                </a:lnTo>
                <a:lnTo>
                  <a:pt x="0" y="6858002"/>
                </a:lnTo>
                <a:lnTo>
                  <a:pt x="165623" y="6183752"/>
                </a:lnTo>
                <a:cubicBezTo>
                  <a:pt x="770339" y="3976388"/>
                  <a:pt x="1801301" y="1945236"/>
                  <a:pt x="3164517" y="184287"/>
                </a:cubicBezTo>
                <a:close/>
              </a:path>
            </a:pathLst>
          </a:custGeom>
          <a:solidFill>
            <a:srgbClr val="96665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7392989" y="0"/>
            <a:ext cx="4799012" cy="6858003"/>
          </a:xfrm>
          <a:custGeom>
            <a:avLst/>
            <a:gdLst>
              <a:gd name="connsiteX0" fmla="*/ 2916062 w 4799012"/>
              <a:gd name="connsiteY0" fmla="*/ 0 h 6858003"/>
              <a:gd name="connsiteX1" fmla="*/ 4799012 w 4799012"/>
              <a:gd name="connsiteY1" fmla="*/ 0 h 6858003"/>
              <a:gd name="connsiteX2" fmla="*/ 4799012 w 4799012"/>
              <a:gd name="connsiteY2" fmla="*/ 6858003 h 6858003"/>
              <a:gd name="connsiteX3" fmla="*/ 0 w 4799012"/>
              <a:gd name="connsiteY3" fmla="*/ 6858003 h 6858003"/>
              <a:gd name="connsiteX4" fmla="*/ 54304 w 4799012"/>
              <a:gd name="connsiteY4" fmla="*/ 6553917 h 6858003"/>
              <a:gd name="connsiteX5" fmla="*/ 2775169 w 4799012"/>
              <a:gd name="connsiteY5" fmla="*/ 195633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9012" h="6858003">
                <a:moveTo>
                  <a:pt x="2916062" y="0"/>
                </a:moveTo>
                <a:lnTo>
                  <a:pt x="4799012" y="0"/>
                </a:lnTo>
                <a:lnTo>
                  <a:pt x="4799012" y="6858003"/>
                </a:lnTo>
                <a:lnTo>
                  <a:pt x="0" y="6858003"/>
                </a:lnTo>
                <a:lnTo>
                  <a:pt x="54304" y="6553917"/>
                </a:lnTo>
                <a:cubicBezTo>
                  <a:pt x="529642" y="4231002"/>
                  <a:pt x="1470508" y="2077662"/>
                  <a:pt x="2775169" y="195633"/>
                </a:cubicBezTo>
                <a:close/>
              </a:path>
            </a:pathLst>
          </a:custGeom>
          <a:solidFill>
            <a:srgbClr val="A7786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7914129" y="3"/>
            <a:ext cx="4277872" cy="6857998"/>
          </a:xfrm>
          <a:custGeom>
            <a:avLst/>
            <a:gdLst>
              <a:gd name="connsiteX0" fmla="*/ 2405574 w 4277872"/>
              <a:gd name="connsiteY0" fmla="*/ 0 h 6857998"/>
              <a:gd name="connsiteX1" fmla="*/ 4277872 w 4277872"/>
              <a:gd name="connsiteY1" fmla="*/ 0 h 6857998"/>
              <a:gd name="connsiteX2" fmla="*/ 4277872 w 4277872"/>
              <a:gd name="connsiteY2" fmla="*/ 6857998 h 6857998"/>
              <a:gd name="connsiteX3" fmla="*/ 0 w 4277872"/>
              <a:gd name="connsiteY3" fmla="*/ 6857998 h 6857998"/>
              <a:gd name="connsiteX4" fmla="*/ 71902 w 4277872"/>
              <a:gd name="connsiteY4" fmla="*/ 6379813 h 6857998"/>
              <a:gd name="connsiteX5" fmla="*/ 2281820 w 4277872"/>
              <a:gd name="connsiteY5" fmla="*/ 209325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7872" h="6857998">
                <a:moveTo>
                  <a:pt x="2405574" y="0"/>
                </a:moveTo>
                <a:lnTo>
                  <a:pt x="4277872" y="0"/>
                </a:lnTo>
                <a:lnTo>
                  <a:pt x="4277872" y="6857998"/>
                </a:lnTo>
                <a:lnTo>
                  <a:pt x="0" y="6857998"/>
                </a:lnTo>
                <a:lnTo>
                  <a:pt x="71902" y="6379813"/>
                </a:lnTo>
                <a:cubicBezTo>
                  <a:pt x="442255" y="4166176"/>
                  <a:pt x="1203333" y="2084907"/>
                  <a:pt x="2281820" y="209325"/>
                </a:cubicBezTo>
                <a:close/>
              </a:path>
            </a:pathLst>
          </a:custGeom>
          <a:blipFill dpi="0" rotWithShape="1">
            <a:blip r:embed="rId2">
              <a:extLst>
                <a:ext uri="{28A0092B-C50C-407E-A947-70E740481C1C}">
                  <a14:useLocalDpi xmlns:a14="http://schemas.microsoft.com/office/drawing/2010/main" val="0"/>
                </a:ext>
              </a:extLst>
            </a:blip>
            <a:srcRect/>
            <a:stretch>
              <a:fillRect l="-83223" r="-645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p:cNvSpPr>
            <a:spLocks noGrp="1"/>
          </p:cNvSpPr>
          <p:nvPr>
            <p:ph type="body" sz="quarter" idx="19"/>
          </p:nvPr>
        </p:nvSpPr>
        <p:spPr/>
        <p:txBody>
          <a:bodyPr/>
          <a:lstStyle/>
          <a:p>
            <a:endParaRPr lang="zh-CN" altLang="en-US"/>
          </a:p>
        </p:txBody>
      </p:sp>
      <p:sp>
        <p:nvSpPr>
          <p:cNvPr id="9" name="文本占位符 8"/>
          <p:cNvSpPr>
            <a:spLocks noGrp="1"/>
          </p:cNvSpPr>
          <p:nvPr>
            <p:ph type="body" sz="quarter" idx="13"/>
          </p:nvPr>
        </p:nvSpPr>
        <p:spPr/>
        <p:txBody>
          <a:bodyPr/>
          <a:lstStyle/>
          <a:p>
            <a:endParaRPr lang="zh-CN" altLang="en-US"/>
          </a:p>
        </p:txBody>
      </p:sp>
      <p:sp>
        <p:nvSpPr>
          <p:cNvPr id="12" name="文本占位符 11"/>
          <p:cNvSpPr>
            <a:spLocks noGrp="1"/>
          </p:cNvSpPr>
          <p:nvPr>
            <p:ph type="body" sz="quarter" idx="18"/>
          </p:nvPr>
        </p:nvSpPr>
        <p:spPr/>
        <p:txBody>
          <a:bodyPr/>
          <a:lstStyle/>
          <a:p>
            <a:endParaRPr lang="zh-CN" altLang="en-US"/>
          </a:p>
        </p:txBody>
      </p:sp>
      <p:sp>
        <p:nvSpPr>
          <p:cNvPr id="10" name="文本占位符 9"/>
          <p:cNvSpPr>
            <a:spLocks noGrp="1"/>
          </p:cNvSpPr>
          <p:nvPr>
            <p:ph type="body" sz="quarter" idx="17"/>
          </p:nvPr>
        </p:nvSpPr>
        <p:spPr/>
        <p:txBody>
          <a:bodyPr/>
          <a:lstStyle/>
          <a:p>
            <a:endParaRPr lang="zh-CN" altLang="en-US"/>
          </a:p>
        </p:txBody>
      </p:sp>
      <p:pic>
        <p:nvPicPr>
          <p:cNvPr id="3" name="图片占位符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0038" r="30038"/>
          <a:stretch>
            <a:fillRect/>
          </a:stretch>
        </p:blipFill>
        <p:spPr/>
      </p:pic>
      <p:cxnSp>
        <p:nvCxnSpPr>
          <p:cNvPr id="4" name="直接连接符 3"/>
          <p:cNvCxnSpPr/>
          <p:nvPr/>
        </p:nvCxnSpPr>
        <p:spPr>
          <a:xfrm>
            <a:off x="1330805" y="4182894"/>
            <a:ext cx="426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394740" y="744061"/>
            <a:ext cx="1898280" cy="1046440"/>
          </a:xfrm>
          <a:prstGeom prst="rect">
            <a:avLst/>
          </a:prstGeom>
          <a:noFill/>
        </p:spPr>
        <p:txBody>
          <a:bodyPr wrap="square" rtlCol="0">
            <a:spAutoFit/>
          </a:bodyPr>
          <a:lstStyle/>
          <a:p>
            <a:pPr algn="ctr"/>
            <a:r>
              <a:rPr lang="zh-CN" altLang="en-US" sz="4400">
                <a:solidFill>
                  <a:schemeClr val="bg1"/>
                </a:solidFill>
              </a:rPr>
              <a:t>第一章</a:t>
            </a:r>
            <a:endParaRPr lang="en-US" altLang="zh-CN" sz="4400">
              <a:solidFill>
                <a:schemeClr val="bg1"/>
              </a:solidFill>
            </a:endParaRPr>
          </a:p>
          <a:p>
            <a:pPr algn="ctr"/>
            <a:r>
              <a:rPr lang="en-US" altLang="zh-CN">
                <a:solidFill>
                  <a:schemeClr val="bg1"/>
                </a:solidFill>
              </a:rPr>
              <a:t>The first chapter</a:t>
            </a:r>
            <a:endParaRPr lang="zh-CN" altLang="en-US">
              <a:solidFill>
                <a:schemeClr val="bg1"/>
              </a:solidFill>
            </a:endParaRPr>
          </a:p>
        </p:txBody>
      </p:sp>
      <p:sp>
        <p:nvSpPr>
          <p:cNvPr id="16" name="标题 4">
            <a:extLst>
              <a:ext uri="{FF2B5EF4-FFF2-40B4-BE49-F238E27FC236}">
                <a16:creationId xmlns:a16="http://schemas.microsoft.com/office/drawing/2014/main" id="{4EF817AB-B169-48D4-A3ED-F29691D6DBC3}"/>
              </a:ext>
            </a:extLst>
          </p:cNvPr>
          <p:cNvSpPr txBox="1">
            <a:spLocks/>
          </p:cNvSpPr>
          <p:nvPr/>
        </p:nvSpPr>
        <p:spPr>
          <a:xfrm>
            <a:off x="1317360" y="3919914"/>
            <a:ext cx="5419185" cy="895350"/>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a:lstStyle>
          <a:p>
            <a:r>
              <a:rPr lang="en-US" altLang="zh-CN" sz="3200" smtClean="0"/>
              <a:t>Expectation</a:t>
            </a:r>
            <a:endParaRPr lang="zh-CN" altLang="en-US" sz="3200" dirty="0"/>
          </a:p>
        </p:txBody>
      </p:sp>
      <p:sp>
        <p:nvSpPr>
          <p:cNvPr id="18" name="文本框 17">
            <a:extLst>
              <a:ext uri="{FF2B5EF4-FFF2-40B4-BE49-F238E27FC236}">
                <a16:creationId xmlns:a16="http://schemas.microsoft.com/office/drawing/2014/main" id="{C4C3D823-BB63-4857-8305-D86898129541}"/>
              </a:ext>
            </a:extLst>
          </p:cNvPr>
          <p:cNvSpPr txBox="1"/>
          <p:nvPr/>
        </p:nvSpPr>
        <p:spPr>
          <a:xfrm>
            <a:off x="1448602" y="3174572"/>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a:t>
            </a:r>
            <a:r>
              <a:rPr lang="en-US" altLang="zh-CN" spc="100" dirty="0" smtClean="0">
                <a:solidFill>
                  <a:schemeClr val="accent1"/>
                </a:solidFill>
                <a:latin typeface="Impact" panose="020B0806030902050204" pitchFamily="34" charset="0"/>
                <a:cs typeface="Arial" panose="020B0604020202020204" pitchFamily="34" charset="0"/>
              </a:rPr>
              <a:t>05</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21461645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形状 39"/>
          <p:cNvSpPr/>
          <p:nvPr/>
        </p:nvSpPr>
        <p:spPr>
          <a:xfrm>
            <a:off x="8445709" y="1"/>
            <a:ext cx="3746294" cy="6858002"/>
          </a:xfrm>
          <a:custGeom>
            <a:avLst/>
            <a:gdLst>
              <a:gd name="connsiteX0" fmla="*/ 531134 w 3746294"/>
              <a:gd name="connsiteY0" fmla="*/ 0 h 6858002"/>
              <a:gd name="connsiteX1" fmla="*/ 3746294 w 3746294"/>
              <a:gd name="connsiteY1" fmla="*/ 0 h 6858002"/>
              <a:gd name="connsiteX2" fmla="*/ 3746294 w 3746294"/>
              <a:gd name="connsiteY2" fmla="*/ 6858002 h 6858002"/>
              <a:gd name="connsiteX3" fmla="*/ 53671 w 3746294"/>
              <a:gd name="connsiteY3" fmla="*/ 6858002 h 6858002"/>
              <a:gd name="connsiteX4" fmla="*/ 14460 w 3746294"/>
              <a:gd name="connsiteY4" fmla="*/ 6073972 h 6858002"/>
              <a:gd name="connsiteX5" fmla="*/ 0 w 3746294"/>
              <a:gd name="connsiteY5" fmla="*/ 5205502 h 6858002"/>
              <a:gd name="connsiteX6" fmla="*/ 443015 w 3746294"/>
              <a:gd name="connsiteY6" fmla="*/ 43682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6294" h="6858002">
                <a:moveTo>
                  <a:pt x="531134" y="0"/>
                </a:moveTo>
                <a:lnTo>
                  <a:pt x="3746294" y="0"/>
                </a:lnTo>
                <a:lnTo>
                  <a:pt x="3746294" y="6858002"/>
                </a:lnTo>
                <a:lnTo>
                  <a:pt x="53671" y="6858002"/>
                </a:lnTo>
                <a:lnTo>
                  <a:pt x="14460" y="6073972"/>
                </a:lnTo>
                <a:cubicBezTo>
                  <a:pt x="4845" y="5785603"/>
                  <a:pt x="0" y="5496090"/>
                  <a:pt x="0" y="5205502"/>
                </a:cubicBezTo>
                <a:cubicBezTo>
                  <a:pt x="0" y="3578212"/>
                  <a:pt x="151915" y="1984621"/>
                  <a:pt x="443015" y="436823"/>
                </a:cubicBezTo>
                <a:close/>
              </a:path>
            </a:pathLst>
          </a:cu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a:off x="6458861" y="0"/>
            <a:ext cx="5733141" cy="6858003"/>
          </a:xfrm>
          <a:custGeom>
            <a:avLst/>
            <a:gdLst>
              <a:gd name="connsiteX0" fmla="*/ 3740285 w 5733141"/>
              <a:gd name="connsiteY0" fmla="*/ 0 h 6858003"/>
              <a:gd name="connsiteX1" fmla="*/ 5733141 w 5733141"/>
              <a:gd name="connsiteY1" fmla="*/ 0 h 6858003"/>
              <a:gd name="connsiteX2" fmla="*/ 5733141 w 5733141"/>
              <a:gd name="connsiteY2" fmla="*/ 6858003 h 6858003"/>
              <a:gd name="connsiteX3" fmla="*/ 0 w 5733141"/>
              <a:gd name="connsiteY3" fmla="*/ 6858003 h 6858003"/>
              <a:gd name="connsiteX4" fmla="*/ 56714 w 5733141"/>
              <a:gd name="connsiteY4" fmla="*/ 6652227 h 6858003"/>
              <a:gd name="connsiteX5" fmla="*/ 3392174 w 5733141"/>
              <a:gd name="connsiteY5" fmla="*/ 401114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3141" h="6858003">
                <a:moveTo>
                  <a:pt x="3740285" y="0"/>
                </a:moveTo>
                <a:lnTo>
                  <a:pt x="5733141" y="0"/>
                </a:lnTo>
                <a:lnTo>
                  <a:pt x="5733141" y="6858003"/>
                </a:lnTo>
                <a:lnTo>
                  <a:pt x="0" y="6858003"/>
                </a:lnTo>
                <a:lnTo>
                  <a:pt x="56714" y="6652227"/>
                </a:lnTo>
                <a:cubicBezTo>
                  <a:pt x="731957" y="4329682"/>
                  <a:pt x="1880967" y="2208787"/>
                  <a:pt x="3392174" y="401114"/>
                </a:cubicBezTo>
                <a:close/>
              </a:path>
            </a:pathLst>
          </a:custGeom>
          <a:solidFill>
            <a:srgbClr val="3D29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6910471" y="0"/>
            <a:ext cx="5281532" cy="6858002"/>
          </a:xfrm>
          <a:custGeom>
            <a:avLst/>
            <a:gdLst>
              <a:gd name="connsiteX0" fmla="*/ 3312399 w 5281532"/>
              <a:gd name="connsiteY0" fmla="*/ 0 h 6858002"/>
              <a:gd name="connsiteX1" fmla="*/ 5281532 w 5281532"/>
              <a:gd name="connsiteY1" fmla="*/ 0 h 6858002"/>
              <a:gd name="connsiteX2" fmla="*/ 5281532 w 5281532"/>
              <a:gd name="connsiteY2" fmla="*/ 6858002 h 6858002"/>
              <a:gd name="connsiteX3" fmla="*/ 0 w 5281532"/>
              <a:gd name="connsiteY3" fmla="*/ 6858002 h 6858002"/>
              <a:gd name="connsiteX4" fmla="*/ 165623 w 5281532"/>
              <a:gd name="connsiteY4" fmla="*/ 6183752 h 6858002"/>
              <a:gd name="connsiteX5" fmla="*/ 3164517 w 5281532"/>
              <a:gd name="connsiteY5" fmla="*/ 18428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1532" h="6858002">
                <a:moveTo>
                  <a:pt x="3312399" y="0"/>
                </a:moveTo>
                <a:lnTo>
                  <a:pt x="5281532" y="0"/>
                </a:lnTo>
                <a:lnTo>
                  <a:pt x="5281532" y="6858002"/>
                </a:lnTo>
                <a:lnTo>
                  <a:pt x="0" y="6858002"/>
                </a:lnTo>
                <a:lnTo>
                  <a:pt x="165623" y="6183752"/>
                </a:lnTo>
                <a:cubicBezTo>
                  <a:pt x="770339" y="3976388"/>
                  <a:pt x="1801301" y="1945236"/>
                  <a:pt x="3164517" y="184287"/>
                </a:cubicBezTo>
                <a:close/>
              </a:path>
            </a:pathLst>
          </a:custGeom>
          <a:solidFill>
            <a:srgbClr val="96665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7392989" y="0"/>
            <a:ext cx="4799012" cy="6858003"/>
          </a:xfrm>
          <a:custGeom>
            <a:avLst/>
            <a:gdLst>
              <a:gd name="connsiteX0" fmla="*/ 2916062 w 4799012"/>
              <a:gd name="connsiteY0" fmla="*/ 0 h 6858003"/>
              <a:gd name="connsiteX1" fmla="*/ 4799012 w 4799012"/>
              <a:gd name="connsiteY1" fmla="*/ 0 h 6858003"/>
              <a:gd name="connsiteX2" fmla="*/ 4799012 w 4799012"/>
              <a:gd name="connsiteY2" fmla="*/ 6858003 h 6858003"/>
              <a:gd name="connsiteX3" fmla="*/ 0 w 4799012"/>
              <a:gd name="connsiteY3" fmla="*/ 6858003 h 6858003"/>
              <a:gd name="connsiteX4" fmla="*/ 54304 w 4799012"/>
              <a:gd name="connsiteY4" fmla="*/ 6553917 h 6858003"/>
              <a:gd name="connsiteX5" fmla="*/ 2775169 w 4799012"/>
              <a:gd name="connsiteY5" fmla="*/ 195633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9012" h="6858003">
                <a:moveTo>
                  <a:pt x="2916062" y="0"/>
                </a:moveTo>
                <a:lnTo>
                  <a:pt x="4799012" y="0"/>
                </a:lnTo>
                <a:lnTo>
                  <a:pt x="4799012" y="6858003"/>
                </a:lnTo>
                <a:lnTo>
                  <a:pt x="0" y="6858003"/>
                </a:lnTo>
                <a:lnTo>
                  <a:pt x="54304" y="6553917"/>
                </a:lnTo>
                <a:cubicBezTo>
                  <a:pt x="529642" y="4231002"/>
                  <a:pt x="1470508" y="2077662"/>
                  <a:pt x="2775169" y="195633"/>
                </a:cubicBezTo>
                <a:close/>
              </a:path>
            </a:pathLst>
          </a:custGeom>
          <a:solidFill>
            <a:srgbClr val="A7786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7914129" y="3"/>
            <a:ext cx="4277872" cy="6857998"/>
          </a:xfrm>
          <a:custGeom>
            <a:avLst/>
            <a:gdLst>
              <a:gd name="connsiteX0" fmla="*/ 2405574 w 4277872"/>
              <a:gd name="connsiteY0" fmla="*/ 0 h 6857998"/>
              <a:gd name="connsiteX1" fmla="*/ 4277872 w 4277872"/>
              <a:gd name="connsiteY1" fmla="*/ 0 h 6857998"/>
              <a:gd name="connsiteX2" fmla="*/ 4277872 w 4277872"/>
              <a:gd name="connsiteY2" fmla="*/ 6857998 h 6857998"/>
              <a:gd name="connsiteX3" fmla="*/ 0 w 4277872"/>
              <a:gd name="connsiteY3" fmla="*/ 6857998 h 6857998"/>
              <a:gd name="connsiteX4" fmla="*/ 71902 w 4277872"/>
              <a:gd name="connsiteY4" fmla="*/ 6379813 h 6857998"/>
              <a:gd name="connsiteX5" fmla="*/ 2281820 w 4277872"/>
              <a:gd name="connsiteY5" fmla="*/ 209325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7872" h="6857998">
                <a:moveTo>
                  <a:pt x="2405574" y="0"/>
                </a:moveTo>
                <a:lnTo>
                  <a:pt x="4277872" y="0"/>
                </a:lnTo>
                <a:lnTo>
                  <a:pt x="4277872" y="6857998"/>
                </a:lnTo>
                <a:lnTo>
                  <a:pt x="0" y="6857998"/>
                </a:lnTo>
                <a:lnTo>
                  <a:pt x="71902" y="6379813"/>
                </a:lnTo>
                <a:cubicBezTo>
                  <a:pt x="442255" y="4166176"/>
                  <a:pt x="1203333" y="2084907"/>
                  <a:pt x="2281820" y="209325"/>
                </a:cubicBezTo>
                <a:close/>
              </a:path>
            </a:pathLst>
          </a:custGeom>
          <a:blipFill dpi="0" rotWithShape="1">
            <a:blip r:embed="rId2">
              <a:extLst>
                <a:ext uri="{28A0092B-C50C-407E-A947-70E740481C1C}">
                  <a14:useLocalDpi xmlns:a14="http://schemas.microsoft.com/office/drawing/2010/main" val="0"/>
                </a:ext>
              </a:extLst>
            </a:blip>
            <a:srcRect/>
            <a:stretch>
              <a:fillRect l="-83223" r="-645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p:cNvSpPr>
            <a:spLocks noGrp="1"/>
          </p:cNvSpPr>
          <p:nvPr>
            <p:ph type="body" sz="quarter" idx="19"/>
          </p:nvPr>
        </p:nvSpPr>
        <p:spPr/>
        <p:txBody>
          <a:bodyPr/>
          <a:lstStyle/>
          <a:p>
            <a:endParaRPr lang="zh-CN" altLang="en-US"/>
          </a:p>
        </p:txBody>
      </p:sp>
      <p:sp>
        <p:nvSpPr>
          <p:cNvPr id="9" name="文本占位符 8"/>
          <p:cNvSpPr>
            <a:spLocks noGrp="1"/>
          </p:cNvSpPr>
          <p:nvPr>
            <p:ph type="body" sz="quarter" idx="13"/>
          </p:nvPr>
        </p:nvSpPr>
        <p:spPr/>
        <p:txBody>
          <a:bodyPr/>
          <a:lstStyle/>
          <a:p>
            <a:endParaRPr lang="zh-CN" altLang="en-US"/>
          </a:p>
        </p:txBody>
      </p:sp>
      <p:sp>
        <p:nvSpPr>
          <p:cNvPr id="12" name="文本占位符 11"/>
          <p:cNvSpPr>
            <a:spLocks noGrp="1"/>
          </p:cNvSpPr>
          <p:nvPr>
            <p:ph type="body" sz="quarter" idx="18"/>
          </p:nvPr>
        </p:nvSpPr>
        <p:spPr/>
        <p:txBody>
          <a:bodyPr/>
          <a:lstStyle/>
          <a:p>
            <a:endParaRPr lang="zh-CN" altLang="en-US"/>
          </a:p>
        </p:txBody>
      </p:sp>
      <p:sp>
        <p:nvSpPr>
          <p:cNvPr id="10" name="文本占位符 9"/>
          <p:cNvSpPr>
            <a:spLocks noGrp="1"/>
          </p:cNvSpPr>
          <p:nvPr>
            <p:ph type="body" sz="quarter" idx="17"/>
          </p:nvPr>
        </p:nvSpPr>
        <p:spPr/>
        <p:txBody>
          <a:bodyPr/>
          <a:lstStyle/>
          <a:p>
            <a:endParaRPr lang="zh-CN" altLang="en-US"/>
          </a:p>
        </p:txBody>
      </p:sp>
      <p:pic>
        <p:nvPicPr>
          <p:cNvPr id="3" name="图片占位符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0038" r="30038"/>
          <a:stretch>
            <a:fillRect/>
          </a:stretch>
        </p:blipFill>
        <p:spPr/>
      </p:pic>
      <p:cxnSp>
        <p:nvCxnSpPr>
          <p:cNvPr id="4" name="直接连接符 3"/>
          <p:cNvCxnSpPr/>
          <p:nvPr/>
        </p:nvCxnSpPr>
        <p:spPr>
          <a:xfrm>
            <a:off x="1330805" y="4182894"/>
            <a:ext cx="426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394740" y="744061"/>
            <a:ext cx="1898280" cy="1046440"/>
          </a:xfrm>
          <a:prstGeom prst="rect">
            <a:avLst/>
          </a:prstGeom>
          <a:noFill/>
        </p:spPr>
        <p:txBody>
          <a:bodyPr wrap="square" rtlCol="0">
            <a:spAutoFit/>
          </a:bodyPr>
          <a:lstStyle/>
          <a:p>
            <a:pPr algn="ctr"/>
            <a:r>
              <a:rPr lang="zh-CN" altLang="en-US" sz="4400">
                <a:solidFill>
                  <a:schemeClr val="bg1"/>
                </a:solidFill>
              </a:rPr>
              <a:t>第一章</a:t>
            </a:r>
            <a:endParaRPr lang="en-US" altLang="zh-CN" sz="4400">
              <a:solidFill>
                <a:schemeClr val="bg1"/>
              </a:solidFill>
            </a:endParaRPr>
          </a:p>
          <a:p>
            <a:pPr algn="ctr"/>
            <a:r>
              <a:rPr lang="en-US" altLang="zh-CN">
                <a:solidFill>
                  <a:schemeClr val="bg1"/>
                </a:solidFill>
              </a:rPr>
              <a:t>The first chapter</a:t>
            </a:r>
            <a:endParaRPr lang="zh-CN" altLang="en-US">
              <a:solidFill>
                <a:schemeClr val="bg1"/>
              </a:solidFill>
            </a:endParaRPr>
          </a:p>
        </p:txBody>
      </p:sp>
      <p:sp>
        <p:nvSpPr>
          <p:cNvPr id="16" name="标题 4">
            <a:extLst>
              <a:ext uri="{FF2B5EF4-FFF2-40B4-BE49-F238E27FC236}">
                <a16:creationId xmlns:a16="http://schemas.microsoft.com/office/drawing/2014/main" id="{4EF817AB-B169-48D4-A3ED-F29691D6DBC3}"/>
              </a:ext>
            </a:extLst>
          </p:cNvPr>
          <p:cNvSpPr txBox="1">
            <a:spLocks/>
          </p:cNvSpPr>
          <p:nvPr/>
        </p:nvSpPr>
        <p:spPr>
          <a:xfrm>
            <a:off x="1317360" y="3919914"/>
            <a:ext cx="5419185" cy="895350"/>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a:lstStyle>
          <a:p>
            <a:r>
              <a:rPr lang="en-US" altLang="zh-CN" sz="3200" dirty="0" err="1" smtClean="0"/>
              <a:t>FaceNet</a:t>
            </a:r>
            <a:endParaRPr lang="zh-CN" altLang="en-US" sz="3200" dirty="0"/>
          </a:p>
        </p:txBody>
      </p:sp>
      <p:sp>
        <p:nvSpPr>
          <p:cNvPr id="18" name="文本框 17">
            <a:extLst>
              <a:ext uri="{FF2B5EF4-FFF2-40B4-BE49-F238E27FC236}">
                <a16:creationId xmlns:a16="http://schemas.microsoft.com/office/drawing/2014/main" id="{C4C3D823-BB63-4857-8305-D86898129541}"/>
              </a:ext>
            </a:extLst>
          </p:cNvPr>
          <p:cNvSpPr txBox="1"/>
          <p:nvPr/>
        </p:nvSpPr>
        <p:spPr>
          <a:xfrm>
            <a:off x="1448602" y="3174572"/>
            <a:ext cx="1023516" cy="889909"/>
          </a:xfrm>
          <a:prstGeom prst="rect">
            <a:avLst/>
          </a:prstGeom>
          <a:noFill/>
          <a:ln w="117475">
            <a:noFill/>
          </a:ln>
        </p:spPr>
        <p:txBody>
          <a:bodyPr wrap="none" rtlCol="0">
            <a:prstTxWarp prst="textPlain">
              <a:avLst/>
            </a:prstTxWarp>
            <a:spAutoFit/>
          </a:bodyPr>
          <a:lstStyle/>
          <a:p>
            <a:r>
              <a:rPr lang="en-US" altLang="zh-CN" spc="100">
                <a:solidFill>
                  <a:schemeClr val="accent1"/>
                </a:solidFill>
                <a:latin typeface="Impact" panose="020B0806030902050204" pitchFamily="34" charset="0"/>
                <a:cs typeface="Arial" panose="020B0604020202020204" pitchFamily="34" charset="0"/>
              </a:rPr>
              <a:t>/01</a:t>
            </a:r>
            <a:endParaRPr lang="zh-CN" altLang="en-US" spc="10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16700667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Expectation</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30</a:t>
            </a:fld>
            <a:endParaRPr lang="zh-CN" altLang="en-US"/>
          </a:p>
        </p:txBody>
      </p:sp>
      <p:sp>
        <p:nvSpPr>
          <p:cNvPr id="3" name="矩形 2"/>
          <p:cNvSpPr/>
          <p:nvPr/>
        </p:nvSpPr>
        <p:spPr>
          <a:xfrm>
            <a:off x="3683977" y="1265754"/>
            <a:ext cx="3690819" cy="646331"/>
          </a:xfrm>
          <a:prstGeom prst="rect">
            <a:avLst/>
          </a:prstGeom>
        </p:spPr>
        <p:txBody>
          <a:bodyPr wrap="none">
            <a:spAutoFit/>
          </a:bodyPr>
          <a:lstStyle/>
          <a:p>
            <a:r>
              <a:rPr lang="en-US" altLang="zh-CN" sz="3600" b="1" dirty="0" err="1">
                <a:solidFill>
                  <a:srgbClr val="222222"/>
                </a:solidFill>
                <a:latin typeface="Microsoft YaHei" panose="020B0503020204020204" pitchFamily="34" charset="-122"/>
                <a:ea typeface="Microsoft YaHei" panose="020B0503020204020204" pitchFamily="34" charset="-122"/>
              </a:rPr>
              <a:t>PyramidBox</a:t>
            </a:r>
            <a:r>
              <a:rPr lang="en-US" altLang="zh-CN" sz="3600" b="1" dirty="0">
                <a:solidFill>
                  <a:srgbClr val="222222"/>
                </a:solidFill>
                <a:latin typeface="Microsoft YaHei" panose="020B0503020204020204" pitchFamily="34" charset="-122"/>
                <a:ea typeface="Microsoft YaHei" panose="020B0503020204020204" pitchFamily="34" charset="-122"/>
              </a:rPr>
              <a:t>++</a:t>
            </a:r>
            <a:endParaRPr lang="en-US" altLang="zh-CN" sz="3600" b="1" i="0" dirty="0">
              <a:solidFill>
                <a:srgbClr val="222222"/>
              </a:solidFill>
              <a:effectLst/>
              <a:latin typeface="Microsoft YaHei" panose="020B0503020204020204" pitchFamily="34" charset="-122"/>
              <a:ea typeface="Microsoft YaHei" panose="020B0503020204020204" pitchFamily="34" charset="-122"/>
            </a:endParaRPr>
          </a:p>
        </p:txBody>
      </p:sp>
      <p:sp>
        <p:nvSpPr>
          <p:cNvPr id="5" name="矩形 4"/>
          <p:cNvSpPr/>
          <p:nvPr/>
        </p:nvSpPr>
        <p:spPr>
          <a:xfrm>
            <a:off x="2060819" y="3191125"/>
            <a:ext cx="8331689" cy="2092881"/>
          </a:xfrm>
          <a:prstGeom prst="rect">
            <a:avLst/>
          </a:prstGeom>
        </p:spPr>
        <p:txBody>
          <a:bodyPr wrap="square">
            <a:spAutoFit/>
          </a:bodyPr>
          <a:lstStyle/>
          <a:p>
            <a:r>
              <a:rPr lang="zh-CN" altLang="en-US" dirty="0"/>
              <a:t>首先介绍一下PyramidBox，这是百度研发的人脸检测深度学习</a:t>
            </a:r>
            <a:r>
              <a:rPr lang="zh-CN" altLang="en-US" dirty="0" smtClean="0"/>
              <a:t>算法。</a:t>
            </a:r>
            <a:r>
              <a:rPr lang="zh-CN" altLang="en-US" dirty="0"/>
              <a:t>根据官方数据，今年三月份这个盒子在世界最权威的人脸检测公开评测集 WIDER FACE 的「Easy」、「Medium」和「Hard」三项评测子集中均荣膺榜首，刷新业内最好成绩。《PyramidBox: A Context-assisted Single Shot Face Detector》——</a:t>
            </a:r>
            <a:r>
              <a:rPr lang="zh-CN" altLang="en-US" sz="2000" b="1" dirty="0"/>
              <a:t>环境辅助的单步人脸</a:t>
            </a:r>
            <a:r>
              <a:rPr lang="zh-CN" altLang="en-US" sz="2000" b="1" dirty="0" smtClean="0"/>
              <a:t>检测器</a:t>
            </a:r>
            <a:endParaRPr lang="en-US" altLang="zh-CN" sz="2000" b="1" dirty="0" smtClean="0"/>
          </a:p>
          <a:p>
            <a:endParaRPr lang="en-US" altLang="zh-CN" dirty="0"/>
          </a:p>
          <a:p>
            <a:endParaRPr lang="zh-CN" altLang="en-US" dirty="0"/>
          </a:p>
        </p:txBody>
      </p:sp>
      <p:sp>
        <p:nvSpPr>
          <p:cNvPr id="6" name="矩形 5"/>
          <p:cNvSpPr/>
          <p:nvPr/>
        </p:nvSpPr>
        <p:spPr>
          <a:xfrm>
            <a:off x="7374797" y="1912085"/>
            <a:ext cx="3888150" cy="461665"/>
          </a:xfrm>
          <a:prstGeom prst="rect">
            <a:avLst/>
          </a:prstGeom>
        </p:spPr>
        <p:txBody>
          <a:bodyPr wrap="square">
            <a:spAutoFit/>
          </a:bodyPr>
          <a:lstStyle/>
          <a:p>
            <a:r>
              <a:rPr lang="zh-CN" altLang="en-US" sz="2400" b="1" dirty="0"/>
              <a:t>环境辅助的单步人脸</a:t>
            </a:r>
            <a:r>
              <a:rPr lang="zh-CN" altLang="en-US" sz="2400" b="1" dirty="0" smtClean="0"/>
              <a:t>检测器</a:t>
            </a:r>
            <a:endParaRPr lang="en-US" altLang="zh-CN" sz="2400" b="1" dirty="0"/>
          </a:p>
        </p:txBody>
      </p:sp>
    </p:spTree>
    <p:extLst>
      <p:ext uri="{BB962C8B-B14F-4D97-AF65-F5344CB8AC3E}">
        <p14:creationId xmlns:p14="http://schemas.microsoft.com/office/powerpoint/2010/main" val="13443352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Expectation</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31</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5047" y="1125179"/>
            <a:ext cx="9956611" cy="5596302"/>
          </a:xfrm>
          <a:prstGeom prst="rect">
            <a:avLst/>
          </a:prstGeom>
        </p:spPr>
      </p:pic>
    </p:spTree>
    <p:extLst>
      <p:ext uri="{BB962C8B-B14F-4D97-AF65-F5344CB8AC3E}">
        <p14:creationId xmlns:p14="http://schemas.microsoft.com/office/powerpoint/2010/main" val="15387292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Expectation</a:t>
            </a:r>
            <a:endParaRPr lang="zh-CN" altLang="en-US" dirty="0"/>
          </a:p>
        </p:txBody>
      </p:sp>
      <p:sp>
        <p:nvSpPr>
          <p:cNvPr id="3" name="页脚占位符 2"/>
          <p:cNvSpPr>
            <a:spLocks noGrp="1"/>
          </p:cNvSpPr>
          <p:nvPr>
            <p:ph type="ftr" sz="quarter" idx="11"/>
          </p:nvPr>
        </p:nvSpPr>
        <p:spPr/>
        <p:txBody>
          <a:bodyPr/>
          <a:lstStyle/>
          <a:p>
            <a:r>
              <a:rPr lang="en-US" altLang="zh-CN" smtClean="0"/>
              <a:t>www.islide.cc</a:t>
            </a:r>
            <a:endParaRPr lang="zh-CN" altLang="en-US"/>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32</a:t>
            </a:fld>
            <a:endParaRPr lang="zh-CN" altLang="en-US"/>
          </a:p>
        </p:txBody>
      </p:sp>
      <p:pic>
        <p:nvPicPr>
          <p:cNvPr id="5" name="图片 4"/>
          <p:cNvPicPr>
            <a:picLocks noChangeAspect="1"/>
          </p:cNvPicPr>
          <p:nvPr/>
        </p:nvPicPr>
        <p:blipFill>
          <a:blip r:embed="rId2"/>
          <a:stretch>
            <a:fillRect/>
          </a:stretch>
        </p:blipFill>
        <p:spPr>
          <a:xfrm>
            <a:off x="959753" y="1028700"/>
            <a:ext cx="9954380" cy="5625709"/>
          </a:xfrm>
          <a:prstGeom prst="rect">
            <a:avLst/>
          </a:prstGeom>
        </p:spPr>
      </p:pic>
    </p:spTree>
    <p:extLst>
      <p:ext uri="{BB962C8B-B14F-4D97-AF65-F5344CB8AC3E}">
        <p14:creationId xmlns:p14="http://schemas.microsoft.com/office/powerpoint/2010/main" val="20346213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Expectation</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33</a:t>
            </a:fld>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135" y="1137222"/>
            <a:ext cx="10113352" cy="5584259"/>
          </a:xfrm>
          <a:prstGeom prst="rect">
            <a:avLst/>
          </a:prstGeom>
        </p:spPr>
      </p:pic>
    </p:spTree>
    <p:extLst>
      <p:ext uri="{BB962C8B-B14F-4D97-AF65-F5344CB8AC3E}">
        <p14:creationId xmlns:p14="http://schemas.microsoft.com/office/powerpoint/2010/main" val="42520354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Expectation</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34</a:t>
            </a:fld>
            <a:endParaRPr lang="zh-CN" altLang="en-US"/>
          </a:p>
        </p:txBody>
      </p:sp>
      <p:sp>
        <p:nvSpPr>
          <p:cNvPr id="3" name="矩形 2"/>
          <p:cNvSpPr/>
          <p:nvPr/>
        </p:nvSpPr>
        <p:spPr>
          <a:xfrm>
            <a:off x="946637" y="1344701"/>
            <a:ext cx="10430609" cy="4247317"/>
          </a:xfrm>
          <a:prstGeom prst="rect">
            <a:avLst/>
          </a:prstGeom>
        </p:spPr>
        <p:txBody>
          <a:bodyPr wrap="square">
            <a:spAutoFit/>
          </a:bodyPr>
          <a:lstStyle/>
          <a:p>
            <a:r>
              <a:rPr lang="zh-CN" altLang="en-US" dirty="0"/>
              <a:t>人脸检测的一个挑战是检测不受控制条件下小的，模糊的，和部分遮挡的人脸</a:t>
            </a:r>
            <a:r>
              <a:rPr lang="zh-CN" altLang="en-US" dirty="0" smtClean="0"/>
              <a:t>。</a:t>
            </a:r>
            <a:endParaRPr lang="en-US" altLang="zh-CN" dirty="0" smtClean="0"/>
          </a:p>
          <a:p>
            <a:r>
              <a:rPr lang="zh-CN" altLang="en-US" dirty="0" smtClean="0"/>
              <a:t>本文</a:t>
            </a:r>
            <a:r>
              <a:rPr lang="zh-CN" altLang="en-US" dirty="0"/>
              <a:t>提出了一个上下文辅助的</a:t>
            </a:r>
            <a:r>
              <a:rPr lang="en-US" altLang="zh-CN" dirty="0"/>
              <a:t>single shot</a:t>
            </a:r>
            <a:r>
              <a:rPr lang="zh-CN" altLang="en-US" dirty="0"/>
              <a:t>人脸检测器</a:t>
            </a:r>
            <a:r>
              <a:rPr lang="en-US" altLang="zh-CN" dirty="0"/>
              <a:t>——</a:t>
            </a:r>
            <a:r>
              <a:rPr lang="en-US" altLang="zh-CN" dirty="0" err="1"/>
              <a:t>PyramidBox</a:t>
            </a:r>
            <a:r>
              <a:rPr lang="zh-CN" altLang="en-US" dirty="0"/>
              <a:t>，来解决人脸检测的难题。我们在下面三个部分改进了上下文信息的利用</a:t>
            </a:r>
            <a:r>
              <a:rPr lang="zh-CN" altLang="en-US" dirty="0" smtClean="0"/>
              <a:t>。</a:t>
            </a:r>
            <a:endParaRPr lang="en-US" altLang="zh-CN" dirty="0" smtClean="0"/>
          </a:p>
          <a:p>
            <a:endParaRPr lang="en-US" altLang="zh-CN" dirty="0" smtClean="0"/>
          </a:p>
          <a:p>
            <a:r>
              <a:rPr lang="zh-CN" altLang="en-US" dirty="0" smtClean="0"/>
              <a:t>个人觉得很新颖的地方：</a:t>
            </a:r>
            <a:endParaRPr lang="en-US" altLang="zh-CN" dirty="0" smtClean="0"/>
          </a:p>
          <a:p>
            <a:endParaRPr lang="en-US" altLang="zh-CN" dirty="0"/>
          </a:p>
          <a:p>
            <a:r>
              <a:rPr lang="zh-CN" altLang="en-US" dirty="0" smtClean="0"/>
              <a:t>（</a:t>
            </a:r>
            <a:r>
              <a:rPr lang="en-US" altLang="zh-CN" dirty="0" smtClean="0"/>
              <a:t>1</a:t>
            </a:r>
            <a:r>
              <a:rPr lang="zh-CN" altLang="en-US" dirty="0" smtClean="0"/>
              <a:t>）</a:t>
            </a:r>
            <a:r>
              <a:rPr lang="zh-CN" altLang="en-US" dirty="0"/>
              <a:t>网络应该可以学习的</a:t>
            </a:r>
            <a:r>
              <a:rPr lang="zh-CN" altLang="en-US" b="1" dirty="0"/>
              <a:t>特征不仅仅是人脸还包括上下文</a:t>
            </a:r>
            <a:r>
              <a:rPr lang="zh-CN" altLang="en-US" b="1" dirty="0" smtClean="0"/>
              <a:t>部分</a:t>
            </a:r>
            <a:r>
              <a:rPr lang="zh-CN" altLang="en-US" dirty="0" smtClean="0"/>
              <a:t>，</a:t>
            </a:r>
            <a:r>
              <a:rPr lang="zh-CN" altLang="en-US" dirty="0"/>
              <a:t>例如头和身体</a:t>
            </a:r>
            <a:r>
              <a:rPr lang="zh-CN" altLang="en-US" dirty="0" smtClean="0"/>
              <a:t>。所以</a:t>
            </a:r>
            <a:r>
              <a:rPr lang="zh-CN" altLang="en-US" dirty="0"/>
              <a:t>应该建立起需要额外的标记，并且应该设计与头和身体</a:t>
            </a:r>
            <a:r>
              <a:rPr lang="zh-CN" altLang="en-US" dirty="0" smtClean="0"/>
              <a:t>匹配。。</a:t>
            </a:r>
            <a:endParaRPr lang="en-US" altLang="zh-CN" dirty="0" smtClean="0"/>
          </a:p>
          <a:p>
            <a:endParaRPr lang="en-US" altLang="zh-CN" dirty="0"/>
          </a:p>
          <a:p>
            <a:r>
              <a:rPr lang="zh-CN" altLang="en-US" dirty="0" smtClean="0"/>
              <a:t>（</a:t>
            </a:r>
            <a:r>
              <a:rPr lang="en-US" altLang="zh-CN" dirty="0" smtClean="0"/>
              <a:t>2</a:t>
            </a:r>
            <a:r>
              <a:rPr lang="zh-CN" altLang="en-US" dirty="0"/>
              <a:t>）尺度不变的人脸检测器</a:t>
            </a:r>
            <a:r>
              <a:rPr lang="zh-CN" altLang="en-US" dirty="0" smtClean="0"/>
              <a:t>：</a:t>
            </a:r>
            <a:r>
              <a:rPr lang="zh-CN" altLang="en-US" b="1" dirty="0" smtClean="0"/>
              <a:t>专门处理小尺度人脸，</a:t>
            </a:r>
            <a:r>
              <a:rPr lang="zh-CN" altLang="en-US" dirty="0" smtClean="0"/>
              <a:t>采用我们</a:t>
            </a:r>
            <a:r>
              <a:rPr lang="en-US" altLang="zh-CN" dirty="0" err="1" smtClean="0"/>
              <a:t>opencv</a:t>
            </a:r>
            <a:r>
              <a:rPr lang="en-US" altLang="zh-CN" dirty="0" smtClean="0"/>
              <a:t> </a:t>
            </a:r>
            <a:r>
              <a:rPr lang="zh-CN" altLang="en-US" dirty="0" smtClean="0"/>
              <a:t>中的图像金字塔，为了</a:t>
            </a:r>
            <a:r>
              <a:rPr lang="zh-CN" altLang="en-US" dirty="0"/>
              <a:t>改进人脸检测器处理不同尺度人脸的检测器性能，低层高分辨率特征非常重要</a:t>
            </a:r>
            <a:r>
              <a:rPr lang="zh-CN" altLang="en-US" dirty="0" smtClean="0"/>
              <a:t>。</a:t>
            </a:r>
            <a:r>
              <a:rPr lang="zh-CN" altLang="en-US" b="1" dirty="0" smtClean="0"/>
              <a:t>高层</a:t>
            </a:r>
            <a:r>
              <a:rPr lang="zh-CN" altLang="en-US" b="1" dirty="0"/>
              <a:t>特征用于检测较大的人脸，而低层特征用于检测较小的人</a:t>
            </a:r>
            <a:r>
              <a:rPr lang="zh-CN" altLang="en-US" b="1" dirty="0" smtClean="0"/>
              <a:t>脸</a:t>
            </a:r>
            <a:r>
              <a:rPr lang="zh-CN" altLang="en-US" b="1" dirty="0"/>
              <a:t>。</a:t>
            </a:r>
            <a:endParaRPr lang="en-US" altLang="zh-CN" b="1" dirty="0" smtClean="0"/>
          </a:p>
          <a:p>
            <a:endParaRPr lang="en-US" altLang="zh-CN" dirty="0"/>
          </a:p>
          <a:p>
            <a:r>
              <a:rPr lang="zh-CN" altLang="en-US" dirty="0" smtClean="0"/>
              <a:t>（</a:t>
            </a:r>
            <a:r>
              <a:rPr lang="en-US" altLang="zh-CN" dirty="0" smtClean="0"/>
              <a:t>3</a:t>
            </a:r>
            <a:r>
              <a:rPr lang="zh-CN" altLang="en-US" dirty="0"/>
              <a:t>）上下文敏感预测</a:t>
            </a:r>
            <a:r>
              <a:rPr lang="zh-CN" altLang="en-US" dirty="0" smtClean="0"/>
              <a:t>模块，</a:t>
            </a:r>
            <a:r>
              <a:rPr lang="zh-CN" altLang="en-US" b="1" dirty="0" smtClean="0"/>
              <a:t>利用技术分别增加感受野和残差</a:t>
            </a:r>
            <a:r>
              <a:rPr lang="zh-CN" altLang="en-US" dirty="0" smtClean="0"/>
              <a:t>，让模型变得更宽和更高，</a:t>
            </a:r>
            <a:r>
              <a:rPr lang="en-US" altLang="zh-CN" dirty="0" smtClean="0"/>
              <a:t>FAN</a:t>
            </a:r>
            <a:r>
              <a:rPr lang="zh-CN" altLang="en-US" dirty="0"/>
              <a:t>提出了一种</a:t>
            </a:r>
            <a:r>
              <a:rPr lang="en-US" altLang="zh-CN" dirty="0"/>
              <a:t>anchor</a:t>
            </a:r>
            <a:r>
              <a:rPr lang="zh-CN" altLang="en-US" dirty="0"/>
              <a:t>层面的注意力机制，通过加强人脸区域的特征来检测模糊的人脸</a:t>
            </a:r>
            <a:r>
              <a:rPr lang="zh-CN" altLang="en-US" dirty="0" smtClean="0"/>
              <a:t>。</a:t>
            </a:r>
            <a:endParaRPr lang="en-US" altLang="zh-CN" dirty="0" smtClean="0"/>
          </a:p>
        </p:txBody>
      </p:sp>
    </p:spTree>
    <p:extLst>
      <p:ext uri="{BB962C8B-B14F-4D97-AF65-F5344CB8AC3E}">
        <p14:creationId xmlns:p14="http://schemas.microsoft.com/office/powerpoint/2010/main" val="10162894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Expectation</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35</a:t>
            </a:fld>
            <a:endParaRPr lang="zh-CN" altLang="en-US"/>
          </a:p>
        </p:txBody>
      </p:sp>
      <p:sp>
        <p:nvSpPr>
          <p:cNvPr id="3" name="矩形 2"/>
          <p:cNvSpPr/>
          <p:nvPr/>
        </p:nvSpPr>
        <p:spPr>
          <a:xfrm>
            <a:off x="669924" y="1697302"/>
            <a:ext cx="10676794" cy="4708981"/>
          </a:xfrm>
          <a:prstGeom prst="rect">
            <a:avLst/>
          </a:prstGeom>
        </p:spPr>
        <p:txBody>
          <a:bodyPr wrap="square">
            <a:spAutoFit/>
          </a:bodyPr>
          <a:lstStyle/>
          <a:p>
            <a:r>
              <a:rPr lang="zh-CN" altLang="en-US" sz="2400" b="1" dirty="0" smtClean="0"/>
              <a:t>人</a:t>
            </a:r>
            <a:r>
              <a:rPr lang="zh-CN" altLang="en-US" sz="2400" b="1" dirty="0"/>
              <a:t>脸</a:t>
            </a:r>
            <a:r>
              <a:rPr lang="zh-CN" altLang="en-US" sz="2400" b="1" dirty="0" smtClean="0"/>
              <a:t>检测：</a:t>
            </a:r>
            <a:endParaRPr lang="en-US" altLang="zh-CN" sz="2400" b="1" dirty="0" smtClean="0"/>
          </a:p>
          <a:p>
            <a:r>
              <a:rPr lang="zh-CN" altLang="en-US" dirty="0" smtClean="0"/>
              <a:t>（</a:t>
            </a:r>
            <a:r>
              <a:rPr lang="en-US" altLang="zh-CN" dirty="0" smtClean="0"/>
              <a:t>1</a:t>
            </a:r>
            <a:r>
              <a:rPr lang="zh-CN" altLang="en-US" dirty="0" smtClean="0"/>
              <a:t>）</a:t>
            </a:r>
            <a:r>
              <a:rPr lang="en-US" altLang="zh-CN" dirty="0" err="1" smtClean="0"/>
              <a:t>Haar</a:t>
            </a:r>
            <a:r>
              <a:rPr lang="zh-CN" altLang="en-US" dirty="0" smtClean="0"/>
              <a:t>特征进行人脸检测的 </a:t>
            </a:r>
            <a:r>
              <a:rPr lang="en-US" altLang="zh-CN" dirty="0" err="1" smtClean="0"/>
              <a:t>opencv</a:t>
            </a:r>
            <a:r>
              <a:rPr lang="zh-CN" altLang="en-US" dirty="0" smtClean="0"/>
              <a:t>标准库</a:t>
            </a:r>
            <a:r>
              <a:rPr lang="en-US" altLang="zh-CN" dirty="0"/>
              <a:t>——</a:t>
            </a:r>
            <a:r>
              <a:rPr lang="en-US" altLang="zh-CN" dirty="0" smtClean="0"/>
              <a:t>haarcascade_frontalface_default.xml</a:t>
            </a:r>
            <a:r>
              <a:rPr lang="zh-CN" altLang="en-US" dirty="0" smtClean="0"/>
              <a:t>，</a:t>
            </a:r>
            <a:r>
              <a:rPr lang="en-US" altLang="zh-CN" dirty="0" err="1" smtClean="0"/>
              <a:t>dlib</a:t>
            </a:r>
            <a:r>
              <a:rPr lang="zh-CN" altLang="en-US" dirty="0" smtClean="0"/>
              <a:t>库中</a:t>
            </a:r>
            <a:r>
              <a:rPr lang="en-US" altLang="zh-CN" dirty="0" smtClean="0"/>
              <a:t>shape_predictor_68_face_landmarks</a:t>
            </a:r>
            <a:r>
              <a:rPr lang="zh-CN" altLang="en-US" dirty="0" smtClean="0"/>
              <a:t>，标记出人脸的</a:t>
            </a:r>
            <a:r>
              <a:rPr lang="en-US" altLang="zh-CN" dirty="0" smtClean="0"/>
              <a:t>68</a:t>
            </a:r>
            <a:r>
              <a:rPr lang="zh-CN" altLang="en-US" dirty="0" smtClean="0"/>
              <a:t>个关键点，进行人脸对齐</a:t>
            </a:r>
            <a:endParaRPr lang="en-US" altLang="zh-CN" dirty="0" smtClean="0"/>
          </a:p>
          <a:p>
            <a:endParaRPr lang="en-US" altLang="zh-CN" dirty="0"/>
          </a:p>
          <a:p>
            <a:r>
              <a:rPr lang="zh-CN" altLang="en-US" dirty="0" smtClean="0"/>
              <a:t>（</a:t>
            </a:r>
            <a:r>
              <a:rPr lang="en-US" altLang="zh-CN" dirty="0"/>
              <a:t>2</a:t>
            </a:r>
            <a:r>
              <a:rPr lang="zh-CN" altLang="en-US" dirty="0" smtClean="0"/>
              <a:t>）</a:t>
            </a:r>
            <a:r>
              <a:rPr lang="en-US" altLang="zh-CN" dirty="0" smtClean="0"/>
              <a:t>MTCNN——</a:t>
            </a:r>
            <a:r>
              <a:rPr lang="zh-CN" altLang="en-US" dirty="0" smtClean="0"/>
              <a:t>应用深度学习将人脸检测向这多姿态，遮挡，多颜色等领域扩展</a:t>
            </a:r>
            <a:endParaRPr lang="en-US" altLang="zh-CN" dirty="0" smtClean="0"/>
          </a:p>
          <a:p>
            <a:endParaRPr lang="en-US" altLang="zh-CN" dirty="0" smtClean="0"/>
          </a:p>
          <a:p>
            <a:r>
              <a:rPr lang="zh-CN" altLang="en-US" dirty="0" smtClean="0"/>
              <a:t>（</a:t>
            </a:r>
            <a:r>
              <a:rPr lang="en-US" altLang="zh-CN" dirty="0"/>
              <a:t>3</a:t>
            </a:r>
            <a:r>
              <a:rPr lang="zh-CN" altLang="en-US" dirty="0" smtClean="0"/>
              <a:t>）</a:t>
            </a:r>
            <a:r>
              <a:rPr lang="en-US" altLang="zh-CN" dirty="0" err="1" smtClean="0"/>
              <a:t>PyramidBox</a:t>
            </a:r>
            <a:r>
              <a:rPr lang="en-US" altLang="zh-CN" dirty="0" smtClean="0"/>
              <a:t>++——</a:t>
            </a:r>
            <a:r>
              <a:rPr lang="zh-CN" altLang="en-US" dirty="0" smtClean="0"/>
              <a:t>最近发布</a:t>
            </a:r>
            <a:endParaRPr lang="en-US" altLang="zh-CN" dirty="0"/>
          </a:p>
          <a:p>
            <a:r>
              <a:rPr lang="zh-CN" altLang="en-US" sz="2400" b="1" dirty="0" smtClean="0"/>
              <a:t>人</a:t>
            </a:r>
            <a:r>
              <a:rPr lang="zh-CN" altLang="en-US" sz="2400" b="1" dirty="0"/>
              <a:t>脸</a:t>
            </a:r>
            <a:r>
              <a:rPr lang="zh-CN" altLang="en-US" sz="2400" b="1" dirty="0" smtClean="0"/>
              <a:t>检测应用：</a:t>
            </a:r>
            <a:endParaRPr lang="en-US" altLang="zh-CN" sz="2400" b="1" dirty="0"/>
          </a:p>
          <a:p>
            <a:endParaRPr lang="en-US" altLang="zh-CN" dirty="0"/>
          </a:p>
          <a:p>
            <a:r>
              <a:rPr lang="zh-CN" altLang="en-US" dirty="0" smtClean="0"/>
              <a:t>（</a:t>
            </a:r>
            <a:r>
              <a:rPr lang="en-US" altLang="zh-CN" dirty="0" smtClean="0"/>
              <a:t>1</a:t>
            </a:r>
            <a:r>
              <a:rPr lang="zh-CN" altLang="en-US" dirty="0" smtClean="0"/>
              <a:t>）表情识别</a:t>
            </a:r>
            <a:r>
              <a:rPr lang="en-US" altLang="zh-CN" dirty="0" smtClean="0"/>
              <a:t>——</a:t>
            </a:r>
            <a:r>
              <a:rPr lang="zh-CN" altLang="en-US" dirty="0" smtClean="0"/>
              <a:t>使用</a:t>
            </a:r>
            <a:r>
              <a:rPr lang="en-US" altLang="zh-CN" dirty="0" err="1" smtClean="0"/>
              <a:t>Xception</a:t>
            </a:r>
            <a:r>
              <a:rPr lang="zh-CN" altLang="en-US" dirty="0" smtClean="0"/>
              <a:t>模型实现了表情识别的功能</a:t>
            </a:r>
            <a:endParaRPr lang="en-US" altLang="zh-CN" dirty="0" smtClean="0"/>
          </a:p>
          <a:p>
            <a:endParaRPr lang="en-US" altLang="zh-CN" dirty="0" smtClean="0"/>
          </a:p>
          <a:p>
            <a:r>
              <a:rPr lang="zh-CN" altLang="en-US" dirty="0" smtClean="0"/>
              <a:t>（</a:t>
            </a:r>
            <a:r>
              <a:rPr lang="en-US" altLang="zh-CN" dirty="0" smtClean="0"/>
              <a:t>2</a:t>
            </a:r>
            <a:r>
              <a:rPr lang="zh-CN" altLang="en-US" dirty="0" smtClean="0"/>
              <a:t>）人脸识别</a:t>
            </a:r>
            <a:r>
              <a:rPr lang="en-US" altLang="zh-CN" dirty="0" smtClean="0"/>
              <a:t>——</a:t>
            </a:r>
            <a:r>
              <a:rPr lang="zh-CN" altLang="en-US" dirty="0"/>
              <a:t>使用 </a:t>
            </a:r>
            <a:r>
              <a:rPr lang="en-US" altLang="zh-CN" dirty="0" err="1"/>
              <a:t>facenet</a:t>
            </a:r>
            <a:r>
              <a:rPr lang="en-US" altLang="zh-CN" dirty="0"/>
              <a:t> </a:t>
            </a:r>
            <a:r>
              <a:rPr lang="zh-CN" altLang="en-US" dirty="0"/>
              <a:t>实现了人脸</a:t>
            </a:r>
            <a:r>
              <a:rPr lang="zh-CN" altLang="en-US" dirty="0" smtClean="0"/>
              <a:t>识别</a:t>
            </a:r>
            <a:endParaRPr lang="en-US" altLang="zh-CN" dirty="0" smtClean="0"/>
          </a:p>
          <a:p>
            <a:endParaRPr lang="en-US" altLang="zh-CN" dirty="0"/>
          </a:p>
          <a:p>
            <a:r>
              <a:rPr lang="zh-CN" altLang="en-US" dirty="0" smtClean="0"/>
              <a:t>（</a:t>
            </a:r>
            <a:r>
              <a:rPr lang="en-US" altLang="zh-CN" dirty="0" smtClean="0"/>
              <a:t>3</a:t>
            </a:r>
            <a:r>
              <a:rPr lang="zh-CN" altLang="en-US" dirty="0" smtClean="0"/>
              <a:t>）</a:t>
            </a:r>
            <a:r>
              <a:rPr lang="en-US" altLang="zh-CN" dirty="0" smtClean="0"/>
              <a:t>naive</a:t>
            </a:r>
            <a:r>
              <a:rPr lang="zh-CN" altLang="en-US" dirty="0" smtClean="0"/>
              <a:t>换脸</a:t>
            </a:r>
            <a:r>
              <a:rPr lang="en-US" altLang="zh-CN" dirty="0" smtClean="0"/>
              <a:t>——</a:t>
            </a:r>
            <a:r>
              <a:rPr lang="zh-CN" altLang="en-US" dirty="0" smtClean="0"/>
              <a:t>使用了仿射变换的方法进行人脸融合的方法，实现换脸的功能</a:t>
            </a:r>
            <a:endParaRPr lang="en-US" altLang="zh-CN" dirty="0" smtClean="0"/>
          </a:p>
          <a:p>
            <a:endParaRPr lang="en-US" altLang="zh-CN" dirty="0" smtClean="0"/>
          </a:p>
          <a:p>
            <a:r>
              <a:rPr lang="zh-CN" altLang="en-US" dirty="0" smtClean="0"/>
              <a:t>（</a:t>
            </a:r>
            <a:r>
              <a:rPr lang="en-US" altLang="zh-CN" dirty="0" smtClean="0"/>
              <a:t>4</a:t>
            </a:r>
            <a:r>
              <a:rPr lang="zh-CN" altLang="en-US" dirty="0" smtClean="0"/>
              <a:t>）</a:t>
            </a:r>
            <a:r>
              <a:rPr lang="en-US" altLang="zh-CN" dirty="0" err="1" smtClean="0"/>
              <a:t>deepfake</a:t>
            </a:r>
            <a:r>
              <a:rPr lang="en-US" altLang="zh-CN" dirty="0" smtClean="0"/>
              <a:t>——</a:t>
            </a:r>
            <a:r>
              <a:rPr lang="zh-CN" altLang="en-US" dirty="0" smtClean="0"/>
              <a:t>使用深度学习训练的方法进行换脸</a:t>
            </a:r>
            <a:endParaRPr lang="en-US" altLang="zh-CN" dirty="0" smtClean="0"/>
          </a:p>
        </p:txBody>
      </p:sp>
      <p:sp>
        <p:nvSpPr>
          <p:cNvPr id="5" name="矩形 4"/>
          <p:cNvSpPr/>
          <p:nvPr/>
        </p:nvSpPr>
        <p:spPr>
          <a:xfrm>
            <a:off x="5690332" y="1174082"/>
            <a:ext cx="1261884" cy="523220"/>
          </a:xfrm>
          <a:prstGeom prst="rect">
            <a:avLst/>
          </a:prstGeom>
        </p:spPr>
        <p:txBody>
          <a:bodyPr wrap="none">
            <a:spAutoFit/>
          </a:bodyPr>
          <a:lstStyle/>
          <a:p>
            <a:r>
              <a:rPr lang="zh-CN" altLang="en-US" sz="2800" b="1" dirty="0"/>
              <a:t>总结：</a:t>
            </a:r>
            <a:endParaRPr lang="en-US" altLang="zh-CN" sz="2800" b="1" dirty="0"/>
          </a:p>
        </p:txBody>
      </p:sp>
    </p:spTree>
    <p:extLst>
      <p:ext uri="{BB962C8B-B14F-4D97-AF65-F5344CB8AC3E}">
        <p14:creationId xmlns:p14="http://schemas.microsoft.com/office/powerpoint/2010/main" val="25576778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占位符 53"/>
          <p:cNvSpPr>
            <a:spLocks noGrp="1"/>
          </p:cNvSpPr>
          <p:nvPr>
            <p:ph type="body" sz="quarter" idx="19"/>
          </p:nvPr>
        </p:nvSpPr>
        <p:spPr/>
        <p:txBody>
          <a:bodyPr/>
          <a:lstStyle/>
          <a:p>
            <a:endParaRPr lang="zh-CN" altLang="en-US"/>
          </a:p>
        </p:txBody>
      </p:sp>
      <p:sp>
        <p:nvSpPr>
          <p:cNvPr id="53" name="文本占位符 52"/>
          <p:cNvSpPr>
            <a:spLocks noGrp="1"/>
          </p:cNvSpPr>
          <p:nvPr>
            <p:ph type="body" sz="quarter" idx="13"/>
          </p:nvPr>
        </p:nvSpPr>
        <p:spPr/>
        <p:txBody>
          <a:bodyPr/>
          <a:lstStyle/>
          <a:p>
            <a:endParaRPr lang="zh-CN" altLang="en-US"/>
          </a:p>
        </p:txBody>
      </p:sp>
      <p:sp>
        <p:nvSpPr>
          <p:cNvPr id="55" name="文本占位符 54"/>
          <p:cNvSpPr>
            <a:spLocks noGrp="1"/>
          </p:cNvSpPr>
          <p:nvPr>
            <p:ph type="body" sz="quarter" idx="20"/>
          </p:nvPr>
        </p:nvSpPr>
        <p:spPr/>
        <p:txBody>
          <a:bodyPr/>
          <a:lstStyle/>
          <a:p>
            <a:endParaRPr lang="zh-CN" altLang="en-US"/>
          </a:p>
        </p:txBody>
      </p:sp>
      <p:sp>
        <p:nvSpPr>
          <p:cNvPr id="56" name="文本占位符 55"/>
          <p:cNvSpPr>
            <a:spLocks noGrp="1"/>
          </p:cNvSpPr>
          <p:nvPr>
            <p:ph type="body" sz="quarter" idx="21"/>
          </p:nvPr>
        </p:nvSpPr>
        <p:spPr/>
        <p:txBody>
          <a:bodyPr/>
          <a:lstStyle/>
          <a:p>
            <a:endParaRPr lang="zh-CN" altLang="en-US"/>
          </a:p>
        </p:txBody>
      </p:sp>
      <p:pic>
        <p:nvPicPr>
          <p:cNvPr id="59" name="图片占位符 5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821" r="29821"/>
          <a:stretch>
            <a:fillRect/>
          </a:stretch>
        </p:blipFill>
        <p:spPr/>
      </p:pic>
      <p:sp>
        <p:nvSpPr>
          <p:cNvPr id="17" name="文本框 76">
            <a:extLst/>
          </p:cNvPr>
          <p:cNvSpPr txBox="1"/>
          <p:nvPr/>
        </p:nvSpPr>
        <p:spPr>
          <a:xfrm>
            <a:off x="6819254" y="2794238"/>
            <a:ext cx="2764152" cy="556735"/>
          </a:xfrm>
          <a:prstGeom prst="rect">
            <a:avLst/>
          </a:prstGeom>
          <a:noFill/>
        </p:spPr>
        <p:txBody>
          <a:bodyPr wrap="none" numCol="1" rtlCol="0">
            <a:prstTxWarp prst="textPlain">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600" b="1">
                <a:latin typeface="+mn-lt"/>
              </a:rPr>
              <a:t>THANKS</a:t>
            </a:r>
            <a:endParaRPr lang="zh-CN" altLang="en-US" sz="16600" b="1">
              <a:latin typeface="+mn-lt"/>
            </a:endParaRPr>
          </a:p>
        </p:txBody>
      </p:sp>
      <p:cxnSp>
        <p:nvCxnSpPr>
          <p:cNvPr id="58" name="直接连接符 57"/>
          <p:cNvCxnSpPr>
            <a:cxnSpLocks/>
          </p:cNvCxnSpPr>
          <p:nvPr/>
        </p:nvCxnSpPr>
        <p:spPr>
          <a:xfrm>
            <a:off x="6819254" y="3519506"/>
            <a:ext cx="35026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430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FaceNet</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4</a:t>
            </a:fld>
            <a:endParaRPr lang="zh-CN" altLang="en-US"/>
          </a:p>
        </p:txBody>
      </p:sp>
      <p:sp>
        <p:nvSpPr>
          <p:cNvPr id="32" name="文本框 31">
            <a:extLst>
              <a:ext uri="{FF2B5EF4-FFF2-40B4-BE49-F238E27FC236}">
                <a16:creationId xmlns:a16="http://schemas.microsoft.com/office/drawing/2014/main" id="{D2E2B4EE-C21D-4B3B-9CBF-0BB9FC77152E}"/>
              </a:ext>
            </a:extLst>
          </p:cNvPr>
          <p:cNvSpPr txBox="1"/>
          <p:nvPr/>
        </p:nvSpPr>
        <p:spPr>
          <a:xfrm>
            <a:off x="465748" y="1590775"/>
            <a:ext cx="4992946" cy="4524315"/>
          </a:xfrm>
          <a:prstGeom prst="rect">
            <a:avLst/>
          </a:prstGeom>
          <a:noFill/>
        </p:spPr>
        <p:txBody>
          <a:bodyPr wrap="square" rtlCol="0">
            <a:spAutoFit/>
          </a:bodyPr>
          <a:lstStyle/>
          <a:p>
            <a:pPr>
              <a:lnSpc>
                <a:spcPct val="100000"/>
              </a:lnSpc>
            </a:pPr>
            <a:r>
              <a:rPr lang="en-US" altLang="zh-CN" sz="1600" dirty="0" err="1">
                <a:solidFill>
                  <a:srgbClr val="000000"/>
                </a:solidFill>
              </a:rPr>
              <a:t>FaceNet</a:t>
            </a:r>
            <a:r>
              <a:rPr lang="en-US" altLang="zh-CN" sz="1600" dirty="0">
                <a:solidFill>
                  <a:srgbClr val="000000"/>
                </a:solidFill>
              </a:rPr>
              <a:t>——</a:t>
            </a:r>
            <a:r>
              <a:rPr lang="zh-CN" altLang="en-US" sz="1600" dirty="0">
                <a:solidFill>
                  <a:srgbClr val="000000"/>
                </a:solidFill>
              </a:rPr>
              <a:t>实现人脸识别</a:t>
            </a:r>
            <a:endParaRPr lang="en-US" altLang="zh-CN" sz="1600" dirty="0">
              <a:solidFill>
                <a:srgbClr val="000000"/>
              </a:solidFill>
            </a:endParaRPr>
          </a:p>
          <a:p>
            <a:pPr>
              <a:lnSpc>
                <a:spcPct val="100000"/>
              </a:lnSpc>
            </a:pPr>
            <a:endParaRPr lang="en-US" altLang="zh-CN" sz="1600" dirty="0">
              <a:solidFill>
                <a:srgbClr val="000000"/>
              </a:solidFill>
            </a:endParaRPr>
          </a:p>
          <a:p>
            <a:pPr>
              <a:lnSpc>
                <a:spcPct val="100000"/>
              </a:lnSpc>
            </a:pPr>
            <a:r>
              <a:rPr lang="zh-CN" altLang="en-US" sz="1600" dirty="0">
                <a:solidFill>
                  <a:srgbClr val="000000"/>
                </a:solidFill>
              </a:rPr>
              <a:t>基于论文</a:t>
            </a:r>
            <a:r>
              <a:rPr lang="en-US" altLang="zh-CN" sz="1600" dirty="0" err="1">
                <a:solidFill>
                  <a:srgbClr val="000000"/>
                </a:solidFill>
              </a:rPr>
              <a:t>FaceNet</a:t>
            </a:r>
            <a:r>
              <a:rPr lang="en-US" altLang="zh-CN" sz="1600" dirty="0">
                <a:solidFill>
                  <a:srgbClr val="000000"/>
                </a:solidFill>
              </a:rPr>
              <a:t>: A Unified Embedding for Face Recognition and Clustering</a:t>
            </a:r>
            <a:r>
              <a:rPr lang="zh-CN" altLang="en-US" sz="1600" dirty="0">
                <a:solidFill>
                  <a:srgbClr val="000000"/>
                </a:solidFill>
              </a:rPr>
              <a:t>建立了有名的</a:t>
            </a:r>
            <a:r>
              <a:rPr lang="en-US" altLang="zh-CN" sz="1600" dirty="0" err="1">
                <a:solidFill>
                  <a:srgbClr val="000000"/>
                </a:solidFill>
              </a:rPr>
              <a:t>Openface</a:t>
            </a:r>
            <a:r>
              <a:rPr lang="zh-CN" altLang="en-US" sz="1600" dirty="0">
                <a:solidFill>
                  <a:srgbClr val="000000"/>
                </a:solidFill>
              </a:rPr>
              <a:t>系统，这是一个基于深度神经网络的开源人脸识别系统。具体步骤：</a:t>
            </a:r>
          </a:p>
          <a:p>
            <a:pPr>
              <a:lnSpc>
                <a:spcPct val="100000"/>
              </a:lnSpc>
            </a:pPr>
            <a:r>
              <a:rPr lang="en-US" altLang="zh-CN" sz="1600" dirty="0">
                <a:solidFill>
                  <a:srgbClr val="000000"/>
                </a:solidFill>
              </a:rPr>
              <a:t>1.</a:t>
            </a:r>
            <a:r>
              <a:rPr lang="zh-CN" altLang="en-US" sz="1600" dirty="0">
                <a:solidFill>
                  <a:srgbClr val="000000"/>
                </a:solidFill>
              </a:rPr>
              <a:t>使用来自</a:t>
            </a:r>
            <a:r>
              <a:rPr lang="en-US" altLang="zh-CN" sz="1600" dirty="0" err="1">
                <a:solidFill>
                  <a:srgbClr val="000000"/>
                </a:solidFill>
              </a:rPr>
              <a:t>dlib</a:t>
            </a:r>
            <a:r>
              <a:rPr lang="en-US" altLang="zh-CN" sz="1600" dirty="0">
                <a:solidFill>
                  <a:srgbClr val="000000"/>
                </a:solidFill>
              </a:rPr>
              <a:t> </a:t>
            </a:r>
            <a:r>
              <a:rPr lang="zh-CN" altLang="en-US" sz="1600" dirty="0">
                <a:solidFill>
                  <a:srgbClr val="000000"/>
                </a:solidFill>
              </a:rPr>
              <a:t>或 </a:t>
            </a:r>
            <a:r>
              <a:rPr lang="en-US" altLang="zh-CN" sz="1600" dirty="0" err="1">
                <a:solidFill>
                  <a:srgbClr val="000000"/>
                </a:solidFill>
              </a:rPr>
              <a:t>OpenCV</a:t>
            </a:r>
            <a:r>
              <a:rPr lang="zh-CN" altLang="en-US" sz="1600" dirty="0">
                <a:solidFill>
                  <a:srgbClr val="000000"/>
                </a:solidFill>
              </a:rPr>
              <a:t>的预训练模型检测人脸 。</a:t>
            </a:r>
            <a:endParaRPr lang="en-US" altLang="zh-CN" sz="1600" dirty="0">
              <a:solidFill>
                <a:srgbClr val="000000"/>
              </a:solidFill>
            </a:endParaRPr>
          </a:p>
          <a:p>
            <a:pPr>
              <a:lnSpc>
                <a:spcPct val="100000"/>
              </a:lnSpc>
            </a:pPr>
            <a:endParaRPr lang="zh-CN" altLang="en-US" sz="1600" dirty="0">
              <a:solidFill>
                <a:srgbClr val="000000"/>
              </a:solidFill>
            </a:endParaRPr>
          </a:p>
          <a:p>
            <a:pPr>
              <a:lnSpc>
                <a:spcPct val="100000"/>
              </a:lnSpc>
            </a:pPr>
            <a:r>
              <a:rPr lang="en-US" altLang="zh-CN" sz="1600" dirty="0">
                <a:solidFill>
                  <a:srgbClr val="000000"/>
                </a:solidFill>
              </a:rPr>
              <a:t>2.</a:t>
            </a:r>
            <a:r>
              <a:rPr lang="zh-CN" altLang="en-US" sz="1600" dirty="0">
                <a:solidFill>
                  <a:srgbClr val="000000"/>
                </a:solidFill>
              </a:rPr>
              <a:t>为神经网络变换人脸。该存储库使用</a:t>
            </a:r>
            <a:r>
              <a:rPr lang="en-US" altLang="zh-CN" sz="1600" dirty="0" err="1">
                <a:solidFill>
                  <a:srgbClr val="000000"/>
                </a:solidFill>
              </a:rPr>
              <a:t>dlib</a:t>
            </a:r>
            <a:r>
              <a:rPr lang="zh-CN" altLang="en-US" sz="1600" dirty="0">
                <a:solidFill>
                  <a:srgbClr val="000000"/>
                </a:solidFill>
              </a:rPr>
              <a:t>的 实时姿势估计 以及</a:t>
            </a:r>
            <a:r>
              <a:rPr lang="en-US" altLang="zh-CN" sz="1600" dirty="0" err="1">
                <a:solidFill>
                  <a:srgbClr val="000000"/>
                </a:solidFill>
              </a:rPr>
              <a:t>OpenCV</a:t>
            </a:r>
            <a:r>
              <a:rPr lang="zh-CN" altLang="en-US" sz="1600" dirty="0">
                <a:solidFill>
                  <a:srgbClr val="000000"/>
                </a:solidFill>
              </a:rPr>
              <a:t>的 仿射变换 来尝试使眼睛和下唇出现在每个图像的相同位置。</a:t>
            </a:r>
            <a:endParaRPr lang="en-US" altLang="zh-CN" sz="1600" dirty="0">
              <a:solidFill>
                <a:srgbClr val="000000"/>
              </a:solidFill>
            </a:endParaRPr>
          </a:p>
          <a:p>
            <a:pPr>
              <a:lnSpc>
                <a:spcPct val="100000"/>
              </a:lnSpc>
            </a:pPr>
            <a:endParaRPr lang="zh-CN" altLang="en-US" sz="1600" dirty="0">
              <a:solidFill>
                <a:srgbClr val="000000"/>
              </a:solidFill>
            </a:endParaRPr>
          </a:p>
          <a:p>
            <a:pPr>
              <a:lnSpc>
                <a:spcPct val="100000"/>
              </a:lnSpc>
            </a:pPr>
            <a:r>
              <a:rPr lang="en-US" altLang="zh-CN" sz="1600" dirty="0">
                <a:solidFill>
                  <a:srgbClr val="000000"/>
                </a:solidFill>
              </a:rPr>
              <a:t>3.</a:t>
            </a:r>
            <a:r>
              <a:rPr lang="zh-CN" altLang="en-US" sz="1600" dirty="0">
                <a:solidFill>
                  <a:srgbClr val="000000"/>
                </a:solidFill>
              </a:rPr>
              <a:t>使用深度神经网络在</a:t>
            </a:r>
            <a:r>
              <a:rPr lang="en-US" altLang="zh-CN" sz="1600" dirty="0">
                <a:solidFill>
                  <a:srgbClr val="000000"/>
                </a:solidFill>
              </a:rPr>
              <a:t>128</a:t>
            </a:r>
            <a:r>
              <a:rPr lang="zh-CN" altLang="en-US" sz="1600" dirty="0">
                <a:solidFill>
                  <a:srgbClr val="000000"/>
                </a:solidFill>
              </a:rPr>
              <a:t>维单位超球面上表示（或嵌入）面部。嵌入是任何人脸部的通用表示。与其他人脸表示不同，此嵌入具有很好的特性，即两个人脸嵌入之间的距离较大意味着这些人可能不是同一个人。此属性使聚类，相似性检测和分类任务比其他人脸识别技术更容易。</a:t>
            </a:r>
          </a:p>
        </p:txBody>
      </p:sp>
      <p:pic>
        <p:nvPicPr>
          <p:cNvPr id="33" name="图片 32"/>
          <p:cNvPicPr/>
          <p:nvPr/>
        </p:nvPicPr>
        <p:blipFill>
          <a:blip r:embed="rId2"/>
          <a:stretch>
            <a:fillRect/>
          </a:stretch>
        </p:blipFill>
        <p:spPr>
          <a:xfrm>
            <a:off x="6707203" y="1984601"/>
            <a:ext cx="4379898" cy="3554553"/>
          </a:xfrm>
          <a:prstGeom prst="rect">
            <a:avLst/>
          </a:prstGeom>
        </p:spPr>
      </p:pic>
    </p:spTree>
    <p:extLst>
      <p:ext uri="{BB962C8B-B14F-4D97-AF65-F5344CB8AC3E}">
        <p14:creationId xmlns:p14="http://schemas.microsoft.com/office/powerpoint/2010/main" val="36354674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FaceNet</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5</a:t>
            </a:fld>
            <a:endParaRPr lang="zh-CN" altLang="en-US"/>
          </a:p>
        </p:txBody>
      </p:sp>
      <p:sp>
        <p:nvSpPr>
          <p:cNvPr id="3" name="矩形 2"/>
          <p:cNvSpPr/>
          <p:nvPr/>
        </p:nvSpPr>
        <p:spPr>
          <a:xfrm>
            <a:off x="433976" y="1274828"/>
            <a:ext cx="4867038" cy="369332"/>
          </a:xfrm>
          <a:prstGeom prst="rect">
            <a:avLst/>
          </a:prstGeom>
        </p:spPr>
        <p:txBody>
          <a:bodyPr wrap="none">
            <a:spAutoFit/>
          </a:bodyPr>
          <a:lstStyle/>
          <a:p>
            <a:r>
              <a:rPr lang="en-US" altLang="zh-CN" dirty="0"/>
              <a:t>LFW </a:t>
            </a:r>
            <a:r>
              <a:rPr lang="zh-CN" altLang="en-US" dirty="0"/>
              <a:t>数据集训练包含超过</a:t>
            </a:r>
            <a:r>
              <a:rPr lang="en-US" altLang="zh-CN" dirty="0"/>
              <a:t>13</a:t>
            </a:r>
            <a:r>
              <a:rPr lang="zh-CN" altLang="en-US" dirty="0"/>
              <a:t>，</a:t>
            </a:r>
            <a:r>
              <a:rPr lang="en-US" altLang="zh-CN" dirty="0"/>
              <a:t>000</a:t>
            </a:r>
            <a:r>
              <a:rPr lang="zh-CN" altLang="en-US" dirty="0"/>
              <a:t>张人脸图像</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976" y="1925514"/>
            <a:ext cx="5723569" cy="4443018"/>
          </a:xfrm>
          <a:prstGeom prst="rect">
            <a:avLst/>
          </a:prstGeom>
        </p:spPr>
      </p:pic>
      <p:sp>
        <p:nvSpPr>
          <p:cNvPr id="8" name="矩形 7"/>
          <p:cNvSpPr/>
          <p:nvPr/>
        </p:nvSpPr>
        <p:spPr>
          <a:xfrm>
            <a:off x="6486015" y="1292441"/>
            <a:ext cx="2492990" cy="369332"/>
          </a:xfrm>
          <a:prstGeom prst="rect">
            <a:avLst/>
          </a:prstGeom>
        </p:spPr>
        <p:txBody>
          <a:bodyPr wrap="none">
            <a:spAutoFit/>
          </a:bodyPr>
          <a:lstStyle/>
          <a:p>
            <a:r>
              <a:rPr lang="zh-CN" altLang="en-US" dirty="0" smtClean="0"/>
              <a:t>构造自己的人脸识别库</a:t>
            </a:r>
            <a:endParaRPr lang="zh-CN" altLang="en-US" dirty="0"/>
          </a:p>
        </p:txBody>
      </p:sp>
      <p:pic>
        <p:nvPicPr>
          <p:cNvPr id="6" name="图片 5"/>
          <p:cNvPicPr>
            <a:picLocks noChangeAspect="1"/>
          </p:cNvPicPr>
          <p:nvPr/>
        </p:nvPicPr>
        <p:blipFill>
          <a:blip r:embed="rId3"/>
          <a:stretch>
            <a:fillRect/>
          </a:stretch>
        </p:blipFill>
        <p:spPr>
          <a:xfrm>
            <a:off x="5110089" y="2750452"/>
            <a:ext cx="6790008" cy="1409822"/>
          </a:xfrm>
          <a:prstGeom prst="rect">
            <a:avLst/>
          </a:prstGeom>
        </p:spPr>
      </p:pic>
      <p:sp>
        <p:nvSpPr>
          <p:cNvPr id="10" name="矩形 9"/>
          <p:cNvSpPr/>
          <p:nvPr/>
        </p:nvSpPr>
        <p:spPr>
          <a:xfrm>
            <a:off x="5978769" y="2211904"/>
            <a:ext cx="5153192" cy="369332"/>
          </a:xfrm>
          <a:prstGeom prst="rect">
            <a:avLst/>
          </a:prstGeom>
        </p:spPr>
        <p:txBody>
          <a:bodyPr wrap="square">
            <a:spAutoFit/>
          </a:bodyPr>
          <a:lstStyle/>
          <a:p>
            <a:r>
              <a:rPr lang="zh-CN" altLang="en-US" dirty="0" smtClean="0"/>
              <a:t>包括六个人的照片，每一个人大概</a:t>
            </a:r>
            <a:r>
              <a:rPr lang="en-US" altLang="zh-CN" dirty="0" smtClean="0"/>
              <a:t>30</a:t>
            </a:r>
            <a:r>
              <a:rPr lang="zh-CN" altLang="en-US" dirty="0" smtClean="0"/>
              <a:t>张照片</a:t>
            </a:r>
            <a:endParaRPr lang="zh-CN" altLang="en-US" dirty="0"/>
          </a:p>
        </p:txBody>
      </p:sp>
    </p:spTree>
    <p:extLst>
      <p:ext uri="{BB962C8B-B14F-4D97-AF65-F5344CB8AC3E}">
        <p14:creationId xmlns:p14="http://schemas.microsoft.com/office/powerpoint/2010/main" val="37249421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FaceNet</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6</a:t>
            </a:fld>
            <a:endParaRPr lang="zh-CN" altLang="en-US"/>
          </a:p>
        </p:txBody>
      </p:sp>
      <p:sp>
        <p:nvSpPr>
          <p:cNvPr id="5" name="矩形 4"/>
          <p:cNvSpPr/>
          <p:nvPr/>
        </p:nvSpPr>
        <p:spPr>
          <a:xfrm>
            <a:off x="659067" y="1366782"/>
            <a:ext cx="3980577" cy="369332"/>
          </a:xfrm>
          <a:prstGeom prst="rect">
            <a:avLst/>
          </a:prstGeom>
        </p:spPr>
        <p:txBody>
          <a:bodyPr wrap="none">
            <a:spAutoFit/>
          </a:bodyPr>
          <a:lstStyle/>
          <a:p>
            <a:r>
              <a:rPr lang="zh-CN" altLang="en-US" dirty="0" smtClean="0"/>
              <a:t>使用训练的模型，来测试官方 </a:t>
            </a:r>
            <a:r>
              <a:rPr lang="en-US" altLang="zh-CN" dirty="0" smtClean="0"/>
              <a:t>LFW</a:t>
            </a:r>
            <a:r>
              <a:rPr lang="zh-CN" altLang="en-US" dirty="0" smtClean="0"/>
              <a:t>库</a:t>
            </a:r>
            <a:endParaRPr lang="zh-CN" altLang="en-US" dirty="0"/>
          </a:p>
        </p:txBody>
      </p:sp>
      <p:sp>
        <p:nvSpPr>
          <p:cNvPr id="6" name="矩形 5"/>
          <p:cNvSpPr/>
          <p:nvPr/>
        </p:nvSpPr>
        <p:spPr>
          <a:xfrm>
            <a:off x="4791487" y="1361963"/>
            <a:ext cx="1864613" cy="369332"/>
          </a:xfrm>
          <a:prstGeom prst="rect">
            <a:avLst/>
          </a:prstGeom>
        </p:spPr>
        <p:txBody>
          <a:bodyPr wrap="none">
            <a:spAutoFit/>
          </a:bodyPr>
          <a:lstStyle/>
          <a:p>
            <a:r>
              <a:rPr lang="zh-CN" altLang="en-US" dirty="0" smtClean="0"/>
              <a:t>准确率达到 </a:t>
            </a:r>
            <a:r>
              <a:rPr lang="en-US" altLang="zh-CN" dirty="0" smtClean="0"/>
              <a:t>98%</a:t>
            </a:r>
            <a:endParaRPr lang="zh-CN" altLang="en-US" dirty="0"/>
          </a:p>
        </p:txBody>
      </p:sp>
      <p:sp>
        <p:nvSpPr>
          <p:cNvPr id="7" name="矩形 6"/>
          <p:cNvSpPr/>
          <p:nvPr/>
        </p:nvSpPr>
        <p:spPr>
          <a:xfrm>
            <a:off x="659067" y="4033204"/>
            <a:ext cx="2787943" cy="369332"/>
          </a:xfrm>
          <a:prstGeom prst="rect">
            <a:avLst/>
          </a:prstGeom>
        </p:spPr>
        <p:txBody>
          <a:bodyPr wrap="none">
            <a:spAutoFit/>
          </a:bodyPr>
          <a:lstStyle/>
          <a:p>
            <a:r>
              <a:rPr lang="zh-CN" altLang="en-US" dirty="0" smtClean="0"/>
              <a:t>比较两张图片的 距离矩阵</a:t>
            </a:r>
            <a:endParaRPr lang="zh-CN" altLang="en-US" dirty="0"/>
          </a:p>
        </p:txBody>
      </p:sp>
      <p:sp>
        <p:nvSpPr>
          <p:cNvPr id="9" name="矩形 8"/>
          <p:cNvSpPr/>
          <p:nvPr/>
        </p:nvSpPr>
        <p:spPr>
          <a:xfrm>
            <a:off x="7898067" y="1380335"/>
            <a:ext cx="2105063" cy="369332"/>
          </a:xfrm>
          <a:prstGeom prst="rect">
            <a:avLst/>
          </a:prstGeom>
        </p:spPr>
        <p:txBody>
          <a:bodyPr wrap="none">
            <a:spAutoFit/>
          </a:bodyPr>
          <a:lstStyle/>
          <a:p>
            <a:r>
              <a:rPr lang="zh-CN" altLang="en-US" dirty="0" smtClean="0"/>
              <a:t>识别照片的准确率</a:t>
            </a:r>
            <a:endParaRPr lang="zh-CN" altLang="en-US" dirty="0"/>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7140" y="4667277"/>
            <a:ext cx="4315427" cy="540867"/>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09" y="4841983"/>
            <a:ext cx="4191585" cy="1619476"/>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924" y="2327368"/>
            <a:ext cx="4505954" cy="1114581"/>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140" y="2327368"/>
            <a:ext cx="4315427" cy="600159"/>
          </a:xfrm>
          <a:prstGeom prst="rect">
            <a:avLst/>
          </a:prstGeom>
        </p:spPr>
      </p:pic>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77140" y="3540191"/>
            <a:ext cx="4315427" cy="496872"/>
          </a:xfrm>
          <a:prstGeom prst="rect">
            <a:avLst/>
          </a:prstGeom>
        </p:spPr>
      </p:pic>
    </p:spTree>
    <p:extLst>
      <p:ext uri="{BB962C8B-B14F-4D97-AF65-F5344CB8AC3E}">
        <p14:creationId xmlns:p14="http://schemas.microsoft.com/office/powerpoint/2010/main" val="42236753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FaceNet</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7</a:t>
            </a:fld>
            <a:endParaRPr lang="zh-CN" altLang="en-US"/>
          </a:p>
        </p:txBody>
      </p:sp>
      <p:sp>
        <p:nvSpPr>
          <p:cNvPr id="5" name="矩形 4"/>
          <p:cNvSpPr/>
          <p:nvPr/>
        </p:nvSpPr>
        <p:spPr>
          <a:xfrm>
            <a:off x="1426929" y="1318789"/>
            <a:ext cx="4108817" cy="369332"/>
          </a:xfrm>
          <a:prstGeom prst="rect">
            <a:avLst/>
          </a:prstGeom>
        </p:spPr>
        <p:txBody>
          <a:bodyPr wrap="none">
            <a:spAutoFit/>
          </a:bodyPr>
          <a:lstStyle/>
          <a:p>
            <a:r>
              <a:rPr lang="zh-CN" altLang="en-US" dirty="0" smtClean="0"/>
              <a:t>载入自己的人脸识别库，实时识别图片</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77" y="2136359"/>
            <a:ext cx="4531334" cy="3613809"/>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764" y="2136359"/>
            <a:ext cx="4816054" cy="3840878"/>
          </a:xfrm>
          <a:prstGeom prst="rect">
            <a:avLst/>
          </a:prstGeom>
        </p:spPr>
      </p:pic>
    </p:spTree>
    <p:extLst>
      <p:ext uri="{BB962C8B-B14F-4D97-AF65-F5344CB8AC3E}">
        <p14:creationId xmlns:p14="http://schemas.microsoft.com/office/powerpoint/2010/main" val="20239779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FaceNet</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8</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770" y="1834212"/>
            <a:ext cx="5050082" cy="4027519"/>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9896" y="1834212"/>
            <a:ext cx="5026980" cy="4009095"/>
          </a:xfrm>
          <a:prstGeom prst="rect">
            <a:avLst/>
          </a:prstGeom>
        </p:spPr>
      </p:pic>
    </p:spTree>
    <p:extLst>
      <p:ext uri="{BB962C8B-B14F-4D97-AF65-F5344CB8AC3E}">
        <p14:creationId xmlns:p14="http://schemas.microsoft.com/office/powerpoint/2010/main" val="38102767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形状 39"/>
          <p:cNvSpPr/>
          <p:nvPr/>
        </p:nvSpPr>
        <p:spPr>
          <a:xfrm>
            <a:off x="8445709" y="1"/>
            <a:ext cx="3746294" cy="6858002"/>
          </a:xfrm>
          <a:custGeom>
            <a:avLst/>
            <a:gdLst>
              <a:gd name="connsiteX0" fmla="*/ 531134 w 3746294"/>
              <a:gd name="connsiteY0" fmla="*/ 0 h 6858002"/>
              <a:gd name="connsiteX1" fmla="*/ 3746294 w 3746294"/>
              <a:gd name="connsiteY1" fmla="*/ 0 h 6858002"/>
              <a:gd name="connsiteX2" fmla="*/ 3746294 w 3746294"/>
              <a:gd name="connsiteY2" fmla="*/ 6858002 h 6858002"/>
              <a:gd name="connsiteX3" fmla="*/ 53671 w 3746294"/>
              <a:gd name="connsiteY3" fmla="*/ 6858002 h 6858002"/>
              <a:gd name="connsiteX4" fmla="*/ 14460 w 3746294"/>
              <a:gd name="connsiteY4" fmla="*/ 6073972 h 6858002"/>
              <a:gd name="connsiteX5" fmla="*/ 0 w 3746294"/>
              <a:gd name="connsiteY5" fmla="*/ 5205502 h 6858002"/>
              <a:gd name="connsiteX6" fmla="*/ 443015 w 3746294"/>
              <a:gd name="connsiteY6" fmla="*/ 43682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6294" h="6858002">
                <a:moveTo>
                  <a:pt x="531134" y="0"/>
                </a:moveTo>
                <a:lnTo>
                  <a:pt x="3746294" y="0"/>
                </a:lnTo>
                <a:lnTo>
                  <a:pt x="3746294" y="6858002"/>
                </a:lnTo>
                <a:lnTo>
                  <a:pt x="53671" y="6858002"/>
                </a:lnTo>
                <a:lnTo>
                  <a:pt x="14460" y="6073972"/>
                </a:lnTo>
                <a:cubicBezTo>
                  <a:pt x="4845" y="5785603"/>
                  <a:pt x="0" y="5496090"/>
                  <a:pt x="0" y="5205502"/>
                </a:cubicBezTo>
                <a:cubicBezTo>
                  <a:pt x="0" y="3578212"/>
                  <a:pt x="151915" y="1984621"/>
                  <a:pt x="443015" y="436823"/>
                </a:cubicBezTo>
                <a:close/>
              </a:path>
            </a:pathLst>
          </a:cu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a:off x="6458861" y="0"/>
            <a:ext cx="5733141" cy="6858003"/>
          </a:xfrm>
          <a:custGeom>
            <a:avLst/>
            <a:gdLst>
              <a:gd name="connsiteX0" fmla="*/ 3740285 w 5733141"/>
              <a:gd name="connsiteY0" fmla="*/ 0 h 6858003"/>
              <a:gd name="connsiteX1" fmla="*/ 5733141 w 5733141"/>
              <a:gd name="connsiteY1" fmla="*/ 0 h 6858003"/>
              <a:gd name="connsiteX2" fmla="*/ 5733141 w 5733141"/>
              <a:gd name="connsiteY2" fmla="*/ 6858003 h 6858003"/>
              <a:gd name="connsiteX3" fmla="*/ 0 w 5733141"/>
              <a:gd name="connsiteY3" fmla="*/ 6858003 h 6858003"/>
              <a:gd name="connsiteX4" fmla="*/ 56714 w 5733141"/>
              <a:gd name="connsiteY4" fmla="*/ 6652227 h 6858003"/>
              <a:gd name="connsiteX5" fmla="*/ 3392174 w 5733141"/>
              <a:gd name="connsiteY5" fmla="*/ 401114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3141" h="6858003">
                <a:moveTo>
                  <a:pt x="3740285" y="0"/>
                </a:moveTo>
                <a:lnTo>
                  <a:pt x="5733141" y="0"/>
                </a:lnTo>
                <a:lnTo>
                  <a:pt x="5733141" y="6858003"/>
                </a:lnTo>
                <a:lnTo>
                  <a:pt x="0" y="6858003"/>
                </a:lnTo>
                <a:lnTo>
                  <a:pt x="56714" y="6652227"/>
                </a:lnTo>
                <a:cubicBezTo>
                  <a:pt x="731957" y="4329682"/>
                  <a:pt x="1880967" y="2208787"/>
                  <a:pt x="3392174" y="401114"/>
                </a:cubicBezTo>
                <a:close/>
              </a:path>
            </a:pathLst>
          </a:custGeom>
          <a:solidFill>
            <a:srgbClr val="3D29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6910471" y="0"/>
            <a:ext cx="5281532" cy="6858002"/>
          </a:xfrm>
          <a:custGeom>
            <a:avLst/>
            <a:gdLst>
              <a:gd name="connsiteX0" fmla="*/ 3312399 w 5281532"/>
              <a:gd name="connsiteY0" fmla="*/ 0 h 6858002"/>
              <a:gd name="connsiteX1" fmla="*/ 5281532 w 5281532"/>
              <a:gd name="connsiteY1" fmla="*/ 0 h 6858002"/>
              <a:gd name="connsiteX2" fmla="*/ 5281532 w 5281532"/>
              <a:gd name="connsiteY2" fmla="*/ 6858002 h 6858002"/>
              <a:gd name="connsiteX3" fmla="*/ 0 w 5281532"/>
              <a:gd name="connsiteY3" fmla="*/ 6858002 h 6858002"/>
              <a:gd name="connsiteX4" fmla="*/ 165623 w 5281532"/>
              <a:gd name="connsiteY4" fmla="*/ 6183752 h 6858002"/>
              <a:gd name="connsiteX5" fmla="*/ 3164517 w 5281532"/>
              <a:gd name="connsiteY5" fmla="*/ 18428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1532" h="6858002">
                <a:moveTo>
                  <a:pt x="3312399" y="0"/>
                </a:moveTo>
                <a:lnTo>
                  <a:pt x="5281532" y="0"/>
                </a:lnTo>
                <a:lnTo>
                  <a:pt x="5281532" y="6858002"/>
                </a:lnTo>
                <a:lnTo>
                  <a:pt x="0" y="6858002"/>
                </a:lnTo>
                <a:lnTo>
                  <a:pt x="165623" y="6183752"/>
                </a:lnTo>
                <a:cubicBezTo>
                  <a:pt x="770339" y="3976388"/>
                  <a:pt x="1801301" y="1945236"/>
                  <a:pt x="3164517" y="184287"/>
                </a:cubicBezTo>
                <a:close/>
              </a:path>
            </a:pathLst>
          </a:custGeom>
          <a:solidFill>
            <a:srgbClr val="96665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7392989" y="0"/>
            <a:ext cx="4799012" cy="6858003"/>
          </a:xfrm>
          <a:custGeom>
            <a:avLst/>
            <a:gdLst>
              <a:gd name="connsiteX0" fmla="*/ 2916062 w 4799012"/>
              <a:gd name="connsiteY0" fmla="*/ 0 h 6858003"/>
              <a:gd name="connsiteX1" fmla="*/ 4799012 w 4799012"/>
              <a:gd name="connsiteY1" fmla="*/ 0 h 6858003"/>
              <a:gd name="connsiteX2" fmla="*/ 4799012 w 4799012"/>
              <a:gd name="connsiteY2" fmla="*/ 6858003 h 6858003"/>
              <a:gd name="connsiteX3" fmla="*/ 0 w 4799012"/>
              <a:gd name="connsiteY3" fmla="*/ 6858003 h 6858003"/>
              <a:gd name="connsiteX4" fmla="*/ 54304 w 4799012"/>
              <a:gd name="connsiteY4" fmla="*/ 6553917 h 6858003"/>
              <a:gd name="connsiteX5" fmla="*/ 2775169 w 4799012"/>
              <a:gd name="connsiteY5" fmla="*/ 195633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9012" h="6858003">
                <a:moveTo>
                  <a:pt x="2916062" y="0"/>
                </a:moveTo>
                <a:lnTo>
                  <a:pt x="4799012" y="0"/>
                </a:lnTo>
                <a:lnTo>
                  <a:pt x="4799012" y="6858003"/>
                </a:lnTo>
                <a:lnTo>
                  <a:pt x="0" y="6858003"/>
                </a:lnTo>
                <a:lnTo>
                  <a:pt x="54304" y="6553917"/>
                </a:lnTo>
                <a:cubicBezTo>
                  <a:pt x="529642" y="4231002"/>
                  <a:pt x="1470508" y="2077662"/>
                  <a:pt x="2775169" y="195633"/>
                </a:cubicBezTo>
                <a:close/>
              </a:path>
            </a:pathLst>
          </a:custGeom>
          <a:solidFill>
            <a:srgbClr val="A7786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7914129" y="3"/>
            <a:ext cx="4277872" cy="6857998"/>
          </a:xfrm>
          <a:custGeom>
            <a:avLst/>
            <a:gdLst>
              <a:gd name="connsiteX0" fmla="*/ 2405574 w 4277872"/>
              <a:gd name="connsiteY0" fmla="*/ 0 h 6857998"/>
              <a:gd name="connsiteX1" fmla="*/ 4277872 w 4277872"/>
              <a:gd name="connsiteY1" fmla="*/ 0 h 6857998"/>
              <a:gd name="connsiteX2" fmla="*/ 4277872 w 4277872"/>
              <a:gd name="connsiteY2" fmla="*/ 6857998 h 6857998"/>
              <a:gd name="connsiteX3" fmla="*/ 0 w 4277872"/>
              <a:gd name="connsiteY3" fmla="*/ 6857998 h 6857998"/>
              <a:gd name="connsiteX4" fmla="*/ 71902 w 4277872"/>
              <a:gd name="connsiteY4" fmla="*/ 6379813 h 6857998"/>
              <a:gd name="connsiteX5" fmla="*/ 2281820 w 4277872"/>
              <a:gd name="connsiteY5" fmla="*/ 209325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7872" h="6857998">
                <a:moveTo>
                  <a:pt x="2405574" y="0"/>
                </a:moveTo>
                <a:lnTo>
                  <a:pt x="4277872" y="0"/>
                </a:lnTo>
                <a:lnTo>
                  <a:pt x="4277872" y="6857998"/>
                </a:lnTo>
                <a:lnTo>
                  <a:pt x="0" y="6857998"/>
                </a:lnTo>
                <a:lnTo>
                  <a:pt x="71902" y="6379813"/>
                </a:lnTo>
                <a:cubicBezTo>
                  <a:pt x="442255" y="4166176"/>
                  <a:pt x="1203333" y="2084907"/>
                  <a:pt x="2281820" y="209325"/>
                </a:cubicBezTo>
                <a:close/>
              </a:path>
            </a:pathLst>
          </a:custGeom>
          <a:blipFill dpi="0" rotWithShape="1">
            <a:blip r:embed="rId2">
              <a:extLst>
                <a:ext uri="{28A0092B-C50C-407E-A947-70E740481C1C}">
                  <a14:useLocalDpi xmlns:a14="http://schemas.microsoft.com/office/drawing/2010/main" val="0"/>
                </a:ext>
              </a:extLst>
            </a:blip>
            <a:srcRect/>
            <a:stretch>
              <a:fillRect l="-83223" r="-645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p:cNvSpPr>
            <a:spLocks noGrp="1"/>
          </p:cNvSpPr>
          <p:nvPr>
            <p:ph type="body" sz="quarter" idx="19"/>
          </p:nvPr>
        </p:nvSpPr>
        <p:spPr/>
        <p:txBody>
          <a:bodyPr/>
          <a:lstStyle/>
          <a:p>
            <a:endParaRPr lang="zh-CN" altLang="en-US"/>
          </a:p>
        </p:txBody>
      </p:sp>
      <p:sp>
        <p:nvSpPr>
          <p:cNvPr id="9" name="文本占位符 8"/>
          <p:cNvSpPr>
            <a:spLocks noGrp="1"/>
          </p:cNvSpPr>
          <p:nvPr>
            <p:ph type="body" sz="quarter" idx="13"/>
          </p:nvPr>
        </p:nvSpPr>
        <p:spPr/>
        <p:txBody>
          <a:bodyPr/>
          <a:lstStyle/>
          <a:p>
            <a:endParaRPr lang="zh-CN" altLang="en-US"/>
          </a:p>
        </p:txBody>
      </p:sp>
      <p:sp>
        <p:nvSpPr>
          <p:cNvPr id="12" name="文本占位符 11"/>
          <p:cNvSpPr>
            <a:spLocks noGrp="1"/>
          </p:cNvSpPr>
          <p:nvPr>
            <p:ph type="body" sz="quarter" idx="18"/>
          </p:nvPr>
        </p:nvSpPr>
        <p:spPr/>
        <p:txBody>
          <a:bodyPr/>
          <a:lstStyle/>
          <a:p>
            <a:endParaRPr lang="zh-CN" altLang="en-US"/>
          </a:p>
        </p:txBody>
      </p:sp>
      <p:sp>
        <p:nvSpPr>
          <p:cNvPr id="10" name="文本占位符 9"/>
          <p:cNvSpPr>
            <a:spLocks noGrp="1"/>
          </p:cNvSpPr>
          <p:nvPr>
            <p:ph type="body" sz="quarter" idx="17"/>
          </p:nvPr>
        </p:nvSpPr>
        <p:spPr/>
        <p:txBody>
          <a:bodyPr/>
          <a:lstStyle/>
          <a:p>
            <a:endParaRPr lang="zh-CN" altLang="en-US"/>
          </a:p>
        </p:txBody>
      </p:sp>
      <p:pic>
        <p:nvPicPr>
          <p:cNvPr id="3" name="图片占位符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0038" r="30038"/>
          <a:stretch>
            <a:fillRect/>
          </a:stretch>
        </p:blipFill>
        <p:spPr/>
      </p:pic>
      <p:cxnSp>
        <p:nvCxnSpPr>
          <p:cNvPr id="4" name="直接连接符 3"/>
          <p:cNvCxnSpPr/>
          <p:nvPr/>
        </p:nvCxnSpPr>
        <p:spPr>
          <a:xfrm>
            <a:off x="1330805" y="4182894"/>
            <a:ext cx="426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394740" y="744061"/>
            <a:ext cx="1898280" cy="1046440"/>
          </a:xfrm>
          <a:prstGeom prst="rect">
            <a:avLst/>
          </a:prstGeom>
          <a:noFill/>
        </p:spPr>
        <p:txBody>
          <a:bodyPr wrap="square" rtlCol="0">
            <a:spAutoFit/>
          </a:bodyPr>
          <a:lstStyle/>
          <a:p>
            <a:pPr algn="ctr"/>
            <a:r>
              <a:rPr lang="zh-CN" altLang="en-US" sz="4400">
                <a:solidFill>
                  <a:schemeClr val="bg1"/>
                </a:solidFill>
              </a:rPr>
              <a:t>第一章</a:t>
            </a:r>
            <a:endParaRPr lang="en-US" altLang="zh-CN" sz="4400">
              <a:solidFill>
                <a:schemeClr val="bg1"/>
              </a:solidFill>
            </a:endParaRPr>
          </a:p>
          <a:p>
            <a:pPr algn="ctr"/>
            <a:r>
              <a:rPr lang="en-US" altLang="zh-CN">
                <a:solidFill>
                  <a:schemeClr val="bg1"/>
                </a:solidFill>
              </a:rPr>
              <a:t>The first chapter</a:t>
            </a:r>
            <a:endParaRPr lang="zh-CN" altLang="en-US">
              <a:solidFill>
                <a:schemeClr val="bg1"/>
              </a:solidFill>
            </a:endParaRPr>
          </a:p>
        </p:txBody>
      </p:sp>
      <p:sp>
        <p:nvSpPr>
          <p:cNvPr id="16" name="标题 4">
            <a:extLst>
              <a:ext uri="{FF2B5EF4-FFF2-40B4-BE49-F238E27FC236}">
                <a16:creationId xmlns:a16="http://schemas.microsoft.com/office/drawing/2014/main" id="{4EF817AB-B169-48D4-A3ED-F29691D6DBC3}"/>
              </a:ext>
            </a:extLst>
          </p:cNvPr>
          <p:cNvSpPr txBox="1">
            <a:spLocks/>
          </p:cNvSpPr>
          <p:nvPr/>
        </p:nvSpPr>
        <p:spPr>
          <a:xfrm>
            <a:off x="1317360" y="3919914"/>
            <a:ext cx="5419185" cy="895350"/>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a:lstStyle>
          <a:p>
            <a:r>
              <a:rPr lang="en-US" altLang="zh-CN" sz="3200" dirty="0" smtClean="0"/>
              <a:t>MTCNN</a:t>
            </a:r>
            <a:endParaRPr lang="zh-CN" altLang="en-US" sz="3200" dirty="0"/>
          </a:p>
        </p:txBody>
      </p:sp>
      <p:sp>
        <p:nvSpPr>
          <p:cNvPr id="18" name="文本框 17">
            <a:extLst>
              <a:ext uri="{FF2B5EF4-FFF2-40B4-BE49-F238E27FC236}">
                <a16:creationId xmlns:a16="http://schemas.microsoft.com/office/drawing/2014/main" id="{C4C3D823-BB63-4857-8305-D86898129541}"/>
              </a:ext>
            </a:extLst>
          </p:cNvPr>
          <p:cNvSpPr txBox="1"/>
          <p:nvPr/>
        </p:nvSpPr>
        <p:spPr>
          <a:xfrm>
            <a:off x="1448602" y="3174572"/>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a:t>
            </a:r>
            <a:r>
              <a:rPr lang="en-US" altLang="zh-CN" spc="100" dirty="0" smtClean="0">
                <a:solidFill>
                  <a:schemeClr val="accent1"/>
                </a:solidFill>
                <a:latin typeface="Impact" panose="020B0806030902050204" pitchFamily="34" charset="0"/>
                <a:cs typeface="Arial" panose="020B0604020202020204" pitchFamily="34" charset="0"/>
              </a:rPr>
              <a:t>02</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96474950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b7ccc1b2-cf53-4400-957a-3ac962aedd74"/>
</p:tagLst>
</file>

<file path=ppt/theme/theme1.xml><?xml version="1.0" encoding="utf-8"?>
<a:theme xmlns:a="http://schemas.openxmlformats.org/drawingml/2006/main" name="主题5">
  <a:themeElements>
    <a:clrScheme name="自定义 18">
      <a:dk1>
        <a:srgbClr val="000000"/>
      </a:dk1>
      <a:lt1>
        <a:srgbClr val="FFFFFF"/>
      </a:lt1>
      <a:dk2>
        <a:srgbClr val="44546A"/>
      </a:dk2>
      <a:lt2>
        <a:srgbClr val="E7E6E6"/>
      </a:lt2>
      <a:accent1>
        <a:srgbClr val="4DAFCE"/>
      </a:accent1>
      <a:accent2>
        <a:srgbClr val="EE7721"/>
      </a:accent2>
      <a:accent3>
        <a:srgbClr val="3C607D"/>
      </a:accent3>
      <a:accent4>
        <a:srgbClr val="C0392B"/>
      </a:accent4>
      <a:accent5>
        <a:srgbClr val="F3B919"/>
      </a:accent5>
      <a:accent6>
        <a:srgbClr val="8496B0"/>
      </a:accent6>
      <a:hlink>
        <a:srgbClr val="EE7721"/>
      </a:hlink>
      <a:folHlink>
        <a:srgbClr val="7F7F7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411</TotalTime>
  <Words>1361</Words>
  <Application>Microsoft Office PowerPoint</Application>
  <PresentationFormat>宽屏</PresentationFormat>
  <Paragraphs>191</Paragraphs>
  <Slides>36</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36</vt:i4>
      </vt:variant>
    </vt:vector>
  </HeadingPairs>
  <TitlesOfParts>
    <vt:vector size="43" baseType="lpstr">
      <vt:lpstr>宋体</vt:lpstr>
      <vt:lpstr>Microsoft YaHei</vt:lpstr>
      <vt:lpstr>Microsoft YaHei</vt:lpstr>
      <vt:lpstr>Arial</vt:lpstr>
      <vt:lpstr>Calibri</vt:lpstr>
      <vt:lpstr>Impact</vt:lpstr>
      <vt:lpstr>主题5</vt:lpstr>
      <vt:lpstr>人脸检测算法实践——期末报告</vt:lpstr>
      <vt:lpstr>PowerPoint 演示文稿</vt:lpstr>
      <vt:lpstr>PowerPoint 演示文稿</vt:lpstr>
      <vt:lpstr>FaceNet</vt:lpstr>
      <vt:lpstr>FaceNet</vt:lpstr>
      <vt:lpstr>FaceNet</vt:lpstr>
      <vt:lpstr>FaceNet</vt:lpstr>
      <vt:lpstr>FaceNet</vt:lpstr>
      <vt:lpstr>PowerPoint 演示文稿</vt:lpstr>
      <vt:lpstr>MTCNN</vt:lpstr>
      <vt:lpstr>MTCNN</vt:lpstr>
      <vt:lpstr>MTCNN</vt:lpstr>
      <vt:lpstr>MTCNN</vt:lpstr>
      <vt:lpstr>PowerPoint 演示文稿</vt:lpstr>
      <vt:lpstr>Naïve faceSwap Method</vt:lpstr>
      <vt:lpstr>Naïve faceSwap Method</vt:lpstr>
      <vt:lpstr>Naïve faceSwap Method</vt:lpstr>
      <vt:lpstr>Naïve faceSwap Method</vt:lpstr>
      <vt:lpstr>FaceSwap</vt:lpstr>
      <vt:lpstr>FaceSwap</vt:lpstr>
      <vt:lpstr>FaceSwap</vt:lpstr>
      <vt:lpstr>FaceSwap</vt:lpstr>
      <vt:lpstr>FaceSwap</vt:lpstr>
      <vt:lpstr>FaceSwap</vt:lpstr>
      <vt:lpstr>PowerPoint 演示文稿</vt:lpstr>
      <vt:lpstr>Emotion Recognition</vt:lpstr>
      <vt:lpstr>Emotion Recognition</vt:lpstr>
      <vt:lpstr>Emotion Recognition</vt:lpstr>
      <vt:lpstr>PowerPoint 演示文稿</vt:lpstr>
      <vt:lpstr>Expectation</vt:lpstr>
      <vt:lpstr>Expectation</vt:lpstr>
      <vt:lpstr>Expectation</vt:lpstr>
      <vt:lpstr>Expectation</vt:lpstr>
      <vt:lpstr>Expectation</vt:lpstr>
      <vt:lpstr>Expectation</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www.51pptmoban.com</dc:title>
  <dc:creator>iSlide</dc:creator>
  <cp:keywords>51PPT模板网</cp:keywords>
  <cp:lastModifiedBy>丁 沐河</cp:lastModifiedBy>
  <cp:revision>353</cp:revision>
  <cp:lastPrinted>2018-04-24T16:00:00Z</cp:lastPrinted>
  <dcterms:created xsi:type="dcterms:W3CDTF">2018-04-24T16:00:00Z</dcterms:created>
  <dcterms:modified xsi:type="dcterms:W3CDTF">2020-01-09T14:03:49Z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b7ccc1b2-cf53-4400-957a-3ac962aedd74</vt:lpwstr>
  </property>
</Properties>
</file>